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sldSz cx="18288000" cy="10287000"/>
  <p:notesSz cx="6858000" cy="9144000"/>
  <p:embeddedFontLst>
    <p:embeddedFont>
      <p:font typeface="Playfair Display Bold" panose="020B0604020202020204" charset="0"/>
      <p:regular r:id="rId27"/>
    </p:embeddedFont>
    <p:embeddedFont>
      <p:font typeface="Playfair Display Italics" panose="020B0604020202020204" charset="0"/>
      <p:regular r:id="rId28"/>
    </p:embeddedFont>
    <p:embeddedFont>
      <p:font typeface="Tenor Sans" panose="020B0604020202020204" charset="0"/>
      <p:regular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>
        <p:scale>
          <a:sx n="50" d="100"/>
          <a:sy n="50" d="100"/>
        </p:scale>
        <p:origin x="946" y="25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ED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-75867" y="-1"/>
            <a:ext cx="8299193" cy="10287000"/>
            <a:chOff x="55305" y="981950"/>
            <a:chExt cx="3005153" cy="3724942"/>
          </a:xfrm>
        </p:grpSpPr>
        <p:sp>
          <p:nvSpPr>
            <p:cNvPr id="3" name="Freeform 3"/>
            <p:cNvSpPr/>
            <p:nvPr/>
          </p:nvSpPr>
          <p:spPr>
            <a:xfrm>
              <a:off x="295668" y="1030242"/>
              <a:ext cx="2764790" cy="3676650"/>
            </a:xfrm>
            <a:custGeom>
              <a:avLst/>
              <a:gdLst/>
              <a:ahLst/>
              <a:cxnLst/>
              <a:rect l="l" t="t" r="r" b="b"/>
              <a:pathLst>
                <a:path w="2764790" h="3676650">
                  <a:moveTo>
                    <a:pt x="2764790" y="3676650"/>
                  </a:moveTo>
                  <a:lnTo>
                    <a:pt x="0" y="3676650"/>
                  </a:lnTo>
                  <a:lnTo>
                    <a:pt x="0" y="0"/>
                  </a:lnTo>
                  <a:lnTo>
                    <a:pt x="2764790" y="0"/>
                  </a:lnTo>
                  <a:lnTo>
                    <a:pt x="2764790" y="3676650"/>
                  </a:lnTo>
                  <a:close/>
                </a:path>
              </a:pathLst>
            </a:custGeom>
            <a:blipFill>
              <a:blip r:embed="rId2"/>
              <a:stretch>
                <a:fillRect l="-101114" r="-101114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Freeform 4"/>
            <p:cNvSpPr/>
            <p:nvPr/>
          </p:nvSpPr>
          <p:spPr>
            <a:xfrm rot="154674">
              <a:off x="55305" y="981950"/>
              <a:ext cx="2129192" cy="2589742"/>
            </a:xfrm>
            <a:custGeom>
              <a:avLst/>
              <a:gdLst/>
              <a:ahLst/>
              <a:cxnLst/>
              <a:rect l="l" t="t" r="r" b="b"/>
              <a:pathLst>
                <a:path w="3895090" h="4998720">
                  <a:moveTo>
                    <a:pt x="3895090" y="4998720"/>
                  </a:moveTo>
                  <a:lnTo>
                    <a:pt x="0" y="4998720"/>
                  </a:lnTo>
                  <a:lnTo>
                    <a:pt x="0" y="0"/>
                  </a:lnTo>
                  <a:lnTo>
                    <a:pt x="3895090" y="0"/>
                  </a:lnTo>
                  <a:lnTo>
                    <a:pt x="3895090" y="4998720"/>
                  </a:lnTo>
                  <a:close/>
                </a:path>
              </a:pathLst>
            </a:custGeom>
            <a:blipFill>
              <a:blip r:embed="rId3"/>
              <a:stretch>
                <a:fillRect t="-110" b="-110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144000" y="6843046"/>
            <a:ext cx="7944784" cy="1538338"/>
            <a:chOff x="0" y="0"/>
            <a:chExt cx="9884329" cy="191389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9884329" cy="1913890"/>
            </a:xfrm>
            <a:custGeom>
              <a:avLst/>
              <a:gdLst/>
              <a:ahLst/>
              <a:cxnLst/>
              <a:rect l="l" t="t" r="r" b="b"/>
              <a:pathLst>
                <a:path w="9884329" h="1913890">
                  <a:moveTo>
                    <a:pt x="9884329" y="956945"/>
                  </a:moveTo>
                  <a:cubicBezTo>
                    <a:pt x="9884329" y="1485392"/>
                    <a:pt x="9455958" y="1913890"/>
                    <a:pt x="8927384" y="1913890"/>
                  </a:cubicBezTo>
                  <a:lnTo>
                    <a:pt x="956945" y="1913890"/>
                  </a:lnTo>
                  <a:cubicBezTo>
                    <a:pt x="428371" y="1913890"/>
                    <a:pt x="0" y="1485392"/>
                    <a:pt x="0" y="956945"/>
                  </a:cubicBezTo>
                  <a:cubicBezTo>
                    <a:pt x="0" y="428371"/>
                    <a:pt x="428371" y="0"/>
                    <a:pt x="956945" y="0"/>
                  </a:cubicBezTo>
                  <a:lnTo>
                    <a:pt x="8927384" y="0"/>
                  </a:lnTo>
                  <a:cubicBezTo>
                    <a:pt x="9455831" y="0"/>
                    <a:pt x="9884329" y="428371"/>
                    <a:pt x="9884329" y="956945"/>
                  </a:cubicBezTo>
                  <a:close/>
                </a:path>
              </a:pathLst>
            </a:custGeom>
            <a:solidFill>
              <a:srgbClr val="6AA492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9598916" y="3034217"/>
            <a:ext cx="6987758" cy="23477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05"/>
              </a:lnSpc>
            </a:pPr>
            <a:r>
              <a:rPr lang="en-US" sz="7671" i="1">
                <a:solidFill>
                  <a:srgbClr val="524034"/>
                </a:solidFill>
                <a:latin typeface="Playfair Display Italics"/>
                <a:ea typeface="Playfair Display Italics"/>
                <a:cs typeface="Playfair Display Italics"/>
                <a:sym typeface="Playfair Display Italics"/>
              </a:rPr>
              <a:t>Online Quiz System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835878" y="7440765"/>
            <a:ext cx="8561028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50"/>
              </a:lnSpc>
            </a:pPr>
            <a:r>
              <a:rPr lang="en-US" sz="3500" spc="105">
                <a:solidFill>
                  <a:srgbClr val="FFFFFF"/>
                </a:solidFill>
                <a:latin typeface="Tenor Sans"/>
                <a:ea typeface="Tenor Sans"/>
                <a:cs typeface="Tenor Sans"/>
                <a:sym typeface="Tenor Sans"/>
              </a:rPr>
              <a:t>INSTRUCTOR: AMR MOHAMED </a:t>
            </a:r>
          </a:p>
        </p:txBody>
      </p:sp>
      <p:sp>
        <p:nvSpPr>
          <p:cNvPr id="9" name="TextBox 9"/>
          <p:cNvSpPr txBox="1"/>
          <p:nvPr/>
        </p:nvSpPr>
        <p:spPr>
          <a:xfrm rot="203040">
            <a:off x="14828336" y="117203"/>
            <a:ext cx="3394175" cy="22810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800" spc="84">
                <a:solidFill>
                  <a:srgbClr val="524034"/>
                </a:solidFill>
                <a:latin typeface="Tenor Sans"/>
                <a:ea typeface="Tenor Sans"/>
                <a:cs typeface="Tenor Sans"/>
                <a:sym typeface="Tenor Sans"/>
              </a:rPr>
              <a:t>DEPI GRADUATION PROJECT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ED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2029171"/>
            <a:ext cx="8229600" cy="8229600"/>
          </a:xfrm>
          <a:custGeom>
            <a:avLst/>
            <a:gdLst/>
            <a:ahLst/>
            <a:cxnLst/>
            <a:rect l="l" t="t" r="r" b="b"/>
            <a:pathLst>
              <a:path w="8229600" h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5403717" y="4063458"/>
            <a:ext cx="8075038" cy="1228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19"/>
              </a:lnSpc>
            </a:pPr>
            <a:r>
              <a:rPr lang="en-US" sz="8099" i="1">
                <a:solidFill>
                  <a:srgbClr val="6AA492"/>
                </a:solidFill>
                <a:latin typeface="Playfair Display Italics"/>
                <a:ea typeface="Playfair Display Italics"/>
                <a:cs typeface="Playfair Display Italics"/>
                <a:sym typeface="Playfair Display Italics"/>
              </a:rPr>
              <a:t>User Dashboard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ED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243695" y="0"/>
            <a:ext cx="6044305" cy="4676781"/>
          </a:xfrm>
          <a:custGeom>
            <a:avLst/>
            <a:gdLst/>
            <a:ahLst/>
            <a:cxnLst/>
            <a:rect l="l" t="t" r="r" b="b"/>
            <a:pathLst>
              <a:path w="6044305" h="4676781">
                <a:moveTo>
                  <a:pt x="0" y="0"/>
                </a:moveTo>
                <a:lnTo>
                  <a:pt x="6044305" y="0"/>
                </a:lnTo>
                <a:lnTo>
                  <a:pt x="6044305" y="4676782"/>
                </a:lnTo>
                <a:lnTo>
                  <a:pt x="0" y="46767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2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8800102" y="2520315"/>
            <a:ext cx="9119141" cy="6033027"/>
            <a:chOff x="0" y="0"/>
            <a:chExt cx="1412794" cy="93467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412794" cy="934674"/>
            </a:xfrm>
            <a:custGeom>
              <a:avLst/>
              <a:gdLst/>
              <a:ahLst/>
              <a:cxnLst/>
              <a:rect l="l" t="t" r="r" b="b"/>
              <a:pathLst>
                <a:path w="1412794" h="934674">
                  <a:moveTo>
                    <a:pt x="0" y="0"/>
                  </a:moveTo>
                  <a:lnTo>
                    <a:pt x="1412794" y="0"/>
                  </a:lnTo>
                  <a:lnTo>
                    <a:pt x="1412794" y="934674"/>
                  </a:lnTo>
                  <a:lnTo>
                    <a:pt x="0" y="934674"/>
                  </a:lnTo>
                  <a:close/>
                </a:path>
              </a:pathLst>
            </a:custGeom>
            <a:blipFill>
              <a:blip r:embed="rId3"/>
              <a:stretch>
                <a:fillRect l="-15019" r="-15019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712482" y="1648019"/>
            <a:ext cx="8075038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99"/>
              </a:lnSpc>
            </a:pPr>
            <a:r>
              <a:rPr lang="en-US" sz="6999" i="1">
                <a:solidFill>
                  <a:srgbClr val="524034"/>
                </a:solidFill>
                <a:latin typeface="Playfair Display Italics"/>
                <a:ea typeface="Playfair Display Italics"/>
                <a:cs typeface="Playfair Display Italics"/>
                <a:sym typeface="Playfair Display Italics"/>
              </a:rPr>
              <a:t>User Dashboard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712482" y="3995288"/>
            <a:ext cx="6590535" cy="28555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25"/>
              </a:lnSpc>
            </a:pPr>
            <a:r>
              <a:rPr lang="en-US" sz="3500" spc="105">
                <a:solidFill>
                  <a:srgbClr val="524034"/>
                </a:solidFill>
                <a:latin typeface="Tenor Sans"/>
                <a:ea typeface="Tenor Sans"/>
                <a:cs typeface="Tenor Sans"/>
                <a:sym typeface="Tenor Sans"/>
              </a:rPr>
              <a:t>Performance History:</a:t>
            </a:r>
          </a:p>
          <a:p>
            <a:pPr marL="755652" lvl="1" indent="-377826" algn="l">
              <a:lnSpc>
                <a:spcPts val="4725"/>
              </a:lnSpc>
              <a:buFont typeface="Arial"/>
              <a:buChar char="•"/>
            </a:pPr>
            <a:r>
              <a:rPr lang="en-US" sz="3500" spc="105">
                <a:solidFill>
                  <a:srgbClr val="524034"/>
                </a:solidFill>
                <a:latin typeface="Tenor Sans"/>
                <a:ea typeface="Tenor Sans"/>
                <a:cs typeface="Tenor Sans"/>
                <a:sym typeface="Tenor Sans"/>
              </a:rPr>
              <a:t>View quizzes taken and individual scores.</a:t>
            </a:r>
          </a:p>
          <a:p>
            <a:pPr marL="755652" lvl="1" indent="-377826" algn="l">
              <a:lnSpc>
                <a:spcPts val="4725"/>
              </a:lnSpc>
              <a:buFont typeface="Arial"/>
              <a:buChar char="•"/>
            </a:pPr>
            <a:r>
              <a:rPr lang="en-US" sz="3500" spc="105">
                <a:solidFill>
                  <a:srgbClr val="524034"/>
                </a:solidFill>
                <a:latin typeface="Tenor Sans"/>
                <a:ea typeface="Tenor Sans"/>
                <a:cs typeface="Tenor Sans"/>
                <a:sym typeface="Tenor Sans"/>
              </a:rPr>
              <a:t>Trends chart</a:t>
            </a:r>
          </a:p>
          <a:p>
            <a:pPr algn="l">
              <a:lnSpc>
                <a:spcPts val="3645"/>
              </a:lnSpc>
            </a:pPr>
            <a:endParaRPr lang="en-US" sz="3500" spc="105">
              <a:solidFill>
                <a:srgbClr val="524034"/>
              </a:solidFill>
              <a:latin typeface="Tenor Sans"/>
              <a:ea typeface="Tenor Sans"/>
              <a:cs typeface="Tenor Sans"/>
              <a:sym typeface="Tenor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ED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243695" y="7620"/>
            <a:ext cx="6044305" cy="4676781"/>
          </a:xfrm>
          <a:custGeom>
            <a:avLst/>
            <a:gdLst/>
            <a:ahLst/>
            <a:cxnLst/>
            <a:rect l="l" t="t" r="r" b="b"/>
            <a:pathLst>
              <a:path w="6044305" h="4676781">
                <a:moveTo>
                  <a:pt x="0" y="0"/>
                </a:moveTo>
                <a:lnTo>
                  <a:pt x="6044305" y="0"/>
                </a:lnTo>
                <a:lnTo>
                  <a:pt x="6044305" y="4676782"/>
                </a:lnTo>
                <a:lnTo>
                  <a:pt x="0" y="46767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2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8704536" y="3367091"/>
            <a:ext cx="9098970" cy="5266541"/>
            <a:chOff x="0" y="0"/>
            <a:chExt cx="1409669" cy="81592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409669" cy="815925"/>
            </a:xfrm>
            <a:custGeom>
              <a:avLst/>
              <a:gdLst/>
              <a:ahLst/>
              <a:cxnLst/>
              <a:rect l="l" t="t" r="r" b="b"/>
              <a:pathLst>
                <a:path w="1409669" h="815925">
                  <a:moveTo>
                    <a:pt x="0" y="0"/>
                  </a:moveTo>
                  <a:lnTo>
                    <a:pt x="1409669" y="0"/>
                  </a:lnTo>
                  <a:lnTo>
                    <a:pt x="1409669" y="815925"/>
                  </a:lnTo>
                  <a:lnTo>
                    <a:pt x="0" y="815925"/>
                  </a:lnTo>
                  <a:close/>
                </a:path>
              </a:pathLst>
            </a:custGeom>
            <a:blipFill>
              <a:blip r:embed="rId3"/>
              <a:stretch>
                <a:fillRect l="-6194" r="-6194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483224" y="1252541"/>
            <a:ext cx="8075038" cy="2114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99"/>
              </a:lnSpc>
            </a:pPr>
            <a:r>
              <a:rPr lang="en-US" sz="6999" i="1">
                <a:solidFill>
                  <a:srgbClr val="524034"/>
                </a:solidFill>
                <a:latin typeface="Playfair Display Italics"/>
                <a:ea typeface="Playfair Display Italics"/>
                <a:cs typeface="Playfair Display Italics"/>
                <a:sym typeface="Playfair Display Italics"/>
              </a:rPr>
              <a:t>User Dashboard</a:t>
            </a:r>
          </a:p>
          <a:p>
            <a:pPr algn="l">
              <a:lnSpc>
                <a:spcPts val="8399"/>
              </a:lnSpc>
            </a:pPr>
            <a:r>
              <a:rPr lang="en-US" sz="6999" i="1">
                <a:solidFill>
                  <a:srgbClr val="524034"/>
                </a:solidFill>
                <a:latin typeface="Playfair Display Italics"/>
                <a:ea typeface="Playfair Display Italics"/>
                <a:cs typeface="Playfair Display Italics"/>
                <a:sym typeface="Playfair Display Italics"/>
              </a:rPr>
              <a:t>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712482" y="3576249"/>
            <a:ext cx="6590535" cy="4791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25"/>
              </a:lnSpc>
            </a:pPr>
            <a:r>
              <a:rPr lang="en-US" sz="3500" spc="105">
                <a:solidFill>
                  <a:srgbClr val="524034"/>
                </a:solidFill>
                <a:latin typeface="Tenor Sans"/>
                <a:ea typeface="Tenor Sans"/>
                <a:cs typeface="Tenor Sans"/>
                <a:sym typeface="Tenor Sans"/>
              </a:rPr>
              <a:t>Quizzes displaying:</a:t>
            </a:r>
          </a:p>
          <a:p>
            <a:pPr marL="755652" lvl="1" indent="-377826" algn="l">
              <a:lnSpc>
                <a:spcPts val="4725"/>
              </a:lnSpc>
              <a:buFont typeface="Arial"/>
              <a:buChar char="•"/>
            </a:pPr>
            <a:r>
              <a:rPr lang="en-US" sz="3500" spc="105">
                <a:solidFill>
                  <a:srgbClr val="524034"/>
                </a:solidFill>
                <a:latin typeface="Tenor Sans"/>
                <a:ea typeface="Tenor Sans"/>
                <a:cs typeface="Tenor Sans"/>
                <a:sym typeface="Tenor Sans"/>
              </a:rPr>
              <a:t>can be filtered based on topics.</a:t>
            </a:r>
          </a:p>
          <a:p>
            <a:pPr marL="755652" lvl="1" indent="-377826" algn="l">
              <a:lnSpc>
                <a:spcPts val="4725"/>
              </a:lnSpc>
              <a:buFont typeface="Arial"/>
              <a:buChar char="•"/>
            </a:pPr>
            <a:r>
              <a:rPr lang="en-US" sz="3500" spc="105">
                <a:solidFill>
                  <a:srgbClr val="524034"/>
                </a:solidFill>
                <a:latin typeface="Tenor Sans"/>
                <a:ea typeface="Tenor Sans"/>
                <a:cs typeface="Tenor Sans"/>
                <a:sym typeface="Tenor Sans"/>
              </a:rPr>
              <a:t>Have two attempting types: one attempt, multiple attempts.</a:t>
            </a:r>
          </a:p>
          <a:p>
            <a:pPr marL="755652" lvl="1" indent="-377826" algn="l">
              <a:lnSpc>
                <a:spcPts val="4725"/>
              </a:lnSpc>
              <a:buFont typeface="Arial"/>
              <a:buChar char="•"/>
            </a:pPr>
            <a:r>
              <a:rPr lang="en-US" sz="3500" spc="105">
                <a:solidFill>
                  <a:srgbClr val="524034"/>
                </a:solidFill>
                <a:latin typeface="Tenor Sans"/>
                <a:ea typeface="Tenor Sans"/>
                <a:cs typeface="Tenor Sans"/>
                <a:sym typeface="Tenor Sans"/>
              </a:rPr>
              <a:t>time-limited questions are indicated.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ED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339760" y="190500"/>
            <a:ext cx="6044305" cy="4676781"/>
          </a:xfrm>
          <a:custGeom>
            <a:avLst/>
            <a:gdLst/>
            <a:ahLst/>
            <a:cxnLst/>
            <a:rect l="l" t="t" r="r" b="b"/>
            <a:pathLst>
              <a:path w="6044305" h="4676781">
                <a:moveTo>
                  <a:pt x="0" y="0"/>
                </a:moveTo>
                <a:lnTo>
                  <a:pt x="6044305" y="0"/>
                </a:lnTo>
                <a:lnTo>
                  <a:pt x="6044305" y="4676782"/>
                </a:lnTo>
                <a:lnTo>
                  <a:pt x="0" y="46767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2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8679286" y="0"/>
            <a:ext cx="9608714" cy="10287000"/>
            <a:chOff x="0" y="0"/>
            <a:chExt cx="5933440" cy="6352286"/>
          </a:xfrm>
        </p:grpSpPr>
        <p:sp>
          <p:nvSpPr>
            <p:cNvPr id="4" name="Freeform 4"/>
            <p:cNvSpPr/>
            <p:nvPr/>
          </p:nvSpPr>
          <p:spPr>
            <a:xfrm>
              <a:off x="-130429" y="-589915"/>
              <a:ext cx="6274054" cy="7025767"/>
            </a:xfrm>
            <a:custGeom>
              <a:avLst/>
              <a:gdLst/>
              <a:ahLst/>
              <a:cxnLst/>
              <a:rect l="l" t="t" r="r" b="b"/>
              <a:pathLst>
                <a:path w="6274054" h="7025767">
                  <a:moveTo>
                    <a:pt x="6045073" y="6923913"/>
                  </a:moveTo>
                  <a:cubicBezTo>
                    <a:pt x="4541393" y="6946011"/>
                    <a:pt x="2941320" y="6924929"/>
                    <a:pt x="1445641" y="6933946"/>
                  </a:cubicBezTo>
                  <a:cubicBezTo>
                    <a:pt x="1132586" y="6926707"/>
                    <a:pt x="794131" y="6947408"/>
                    <a:pt x="467741" y="6934708"/>
                  </a:cubicBezTo>
                  <a:cubicBezTo>
                    <a:pt x="394335" y="6926961"/>
                    <a:pt x="0" y="7025767"/>
                    <a:pt x="252984" y="6679565"/>
                  </a:cubicBezTo>
                  <a:cubicBezTo>
                    <a:pt x="343789" y="6624066"/>
                    <a:pt x="240284" y="6527927"/>
                    <a:pt x="271145" y="6440297"/>
                  </a:cubicBezTo>
                  <a:cubicBezTo>
                    <a:pt x="385064" y="6325997"/>
                    <a:pt x="253365" y="6154420"/>
                    <a:pt x="180086" y="5980684"/>
                  </a:cubicBezTo>
                  <a:cubicBezTo>
                    <a:pt x="173990" y="5836285"/>
                    <a:pt x="293243" y="5720080"/>
                    <a:pt x="219710" y="5566283"/>
                  </a:cubicBezTo>
                  <a:cubicBezTo>
                    <a:pt x="226441" y="5493258"/>
                    <a:pt x="222504" y="5364861"/>
                    <a:pt x="154813" y="5303520"/>
                  </a:cubicBezTo>
                  <a:cubicBezTo>
                    <a:pt x="60960" y="5252847"/>
                    <a:pt x="270002" y="5097907"/>
                    <a:pt x="241554" y="4958969"/>
                  </a:cubicBezTo>
                  <a:cubicBezTo>
                    <a:pt x="249936" y="4830953"/>
                    <a:pt x="239776" y="4682617"/>
                    <a:pt x="214249" y="4531233"/>
                  </a:cubicBezTo>
                  <a:cubicBezTo>
                    <a:pt x="220726" y="4479290"/>
                    <a:pt x="249301" y="4431538"/>
                    <a:pt x="237998" y="4381627"/>
                  </a:cubicBezTo>
                  <a:cubicBezTo>
                    <a:pt x="241808" y="4308856"/>
                    <a:pt x="334137" y="4236085"/>
                    <a:pt x="266065" y="4175125"/>
                  </a:cubicBezTo>
                  <a:cubicBezTo>
                    <a:pt x="254254" y="4164838"/>
                    <a:pt x="267970" y="4147439"/>
                    <a:pt x="282829" y="4128770"/>
                  </a:cubicBezTo>
                  <a:cubicBezTo>
                    <a:pt x="272288" y="4119118"/>
                    <a:pt x="185801" y="3975735"/>
                    <a:pt x="223901" y="3916807"/>
                  </a:cubicBezTo>
                  <a:cubicBezTo>
                    <a:pt x="221742" y="3853180"/>
                    <a:pt x="297942" y="3860546"/>
                    <a:pt x="224155" y="3721735"/>
                  </a:cubicBezTo>
                  <a:cubicBezTo>
                    <a:pt x="175133" y="3708019"/>
                    <a:pt x="331470" y="3537712"/>
                    <a:pt x="398399" y="3410585"/>
                  </a:cubicBezTo>
                  <a:cubicBezTo>
                    <a:pt x="378841" y="3338195"/>
                    <a:pt x="428498" y="3276092"/>
                    <a:pt x="449453" y="3202940"/>
                  </a:cubicBezTo>
                  <a:cubicBezTo>
                    <a:pt x="471805" y="3096514"/>
                    <a:pt x="449199" y="3031236"/>
                    <a:pt x="565150" y="2936113"/>
                  </a:cubicBezTo>
                  <a:cubicBezTo>
                    <a:pt x="599186" y="2862453"/>
                    <a:pt x="512953" y="2778633"/>
                    <a:pt x="556133" y="2666238"/>
                  </a:cubicBezTo>
                  <a:cubicBezTo>
                    <a:pt x="537337" y="2651125"/>
                    <a:pt x="590296" y="2634107"/>
                    <a:pt x="556260" y="2608453"/>
                  </a:cubicBezTo>
                  <a:cubicBezTo>
                    <a:pt x="541147" y="2588133"/>
                    <a:pt x="510794" y="2592324"/>
                    <a:pt x="540258" y="2549906"/>
                  </a:cubicBezTo>
                  <a:cubicBezTo>
                    <a:pt x="529717" y="2532888"/>
                    <a:pt x="574294" y="2410587"/>
                    <a:pt x="550672" y="2322068"/>
                  </a:cubicBezTo>
                  <a:cubicBezTo>
                    <a:pt x="546608" y="2311400"/>
                    <a:pt x="613410" y="2273427"/>
                    <a:pt x="586867" y="2247265"/>
                  </a:cubicBezTo>
                  <a:cubicBezTo>
                    <a:pt x="616839" y="2186432"/>
                    <a:pt x="518795" y="2149983"/>
                    <a:pt x="601853" y="2010791"/>
                  </a:cubicBezTo>
                  <a:cubicBezTo>
                    <a:pt x="553847" y="1976120"/>
                    <a:pt x="571500" y="1934718"/>
                    <a:pt x="567309" y="1894078"/>
                  </a:cubicBezTo>
                  <a:cubicBezTo>
                    <a:pt x="623316" y="1828038"/>
                    <a:pt x="645541" y="1689481"/>
                    <a:pt x="770382" y="1441196"/>
                  </a:cubicBezTo>
                  <a:cubicBezTo>
                    <a:pt x="836422" y="1354836"/>
                    <a:pt x="828294" y="1225042"/>
                    <a:pt x="912749" y="1005078"/>
                  </a:cubicBezTo>
                  <a:cubicBezTo>
                    <a:pt x="886714" y="977011"/>
                    <a:pt x="1022477" y="986790"/>
                    <a:pt x="1114298" y="806831"/>
                  </a:cubicBezTo>
                  <a:cubicBezTo>
                    <a:pt x="1098804" y="738886"/>
                    <a:pt x="1201293" y="676021"/>
                    <a:pt x="1157986" y="599567"/>
                  </a:cubicBezTo>
                  <a:cubicBezTo>
                    <a:pt x="1570228" y="609219"/>
                    <a:pt x="2071116" y="598805"/>
                    <a:pt x="2572766" y="601599"/>
                  </a:cubicBezTo>
                  <a:cubicBezTo>
                    <a:pt x="3586988" y="605282"/>
                    <a:pt x="4528185" y="602742"/>
                    <a:pt x="5528818" y="601853"/>
                  </a:cubicBezTo>
                  <a:cubicBezTo>
                    <a:pt x="6274054" y="693420"/>
                    <a:pt x="6000750" y="0"/>
                    <a:pt x="6063869" y="2884424"/>
                  </a:cubicBezTo>
                  <a:cubicBezTo>
                    <a:pt x="6029833" y="4200398"/>
                    <a:pt x="6083554" y="5679694"/>
                    <a:pt x="6045073" y="6923913"/>
                  </a:cubicBezTo>
                  <a:close/>
                </a:path>
              </a:pathLst>
            </a:custGeom>
            <a:blipFill>
              <a:blip r:embed="rId3"/>
              <a:stretch>
                <a:fillRect l="-64807" r="-64807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604248" y="1028700"/>
            <a:ext cx="8075038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99"/>
              </a:lnSpc>
            </a:pPr>
            <a:r>
              <a:rPr lang="en-US" sz="6999" i="1">
                <a:solidFill>
                  <a:srgbClr val="524034"/>
                </a:solidFill>
                <a:latin typeface="Playfair Display Italics"/>
                <a:ea typeface="Playfair Display Italics"/>
                <a:cs typeface="Playfair Display Italics"/>
                <a:sym typeface="Playfair Display Italics"/>
              </a:rPr>
              <a:t>User Dashboard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25294" y="3357566"/>
            <a:ext cx="7953992" cy="53101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500" spc="105">
                <a:solidFill>
                  <a:srgbClr val="524034"/>
                </a:solidFill>
                <a:latin typeface="Tenor Sans"/>
                <a:ea typeface="Tenor Sans"/>
                <a:cs typeface="Tenor Sans"/>
                <a:sym typeface="Tenor Sans"/>
              </a:rPr>
              <a:t>Quiz taking:</a:t>
            </a:r>
          </a:p>
          <a:p>
            <a:pPr marL="755652" lvl="1" indent="-377826" algn="l">
              <a:lnSpc>
                <a:spcPts val="4725"/>
              </a:lnSpc>
              <a:buFont typeface="Arial"/>
              <a:buChar char="•"/>
            </a:pPr>
            <a:r>
              <a:rPr lang="en-US" sz="3500" spc="105">
                <a:solidFill>
                  <a:srgbClr val="524034"/>
                </a:solidFill>
                <a:latin typeface="Tenor Sans"/>
                <a:ea typeface="Tenor Sans"/>
                <a:cs typeface="Tenor Sans"/>
                <a:sym typeface="Tenor Sans"/>
              </a:rPr>
              <a:t>Countdown timer is positioned on top.</a:t>
            </a:r>
          </a:p>
          <a:p>
            <a:pPr marL="755652" lvl="1" indent="-377826" algn="l">
              <a:lnSpc>
                <a:spcPts val="4725"/>
              </a:lnSpc>
              <a:buFont typeface="Arial"/>
              <a:buChar char="•"/>
            </a:pPr>
            <a:r>
              <a:rPr lang="en-US" sz="3500" spc="105">
                <a:solidFill>
                  <a:srgbClr val="524034"/>
                </a:solidFill>
                <a:latin typeface="Tenor Sans"/>
                <a:ea typeface="Tenor Sans"/>
                <a:cs typeface="Tenor Sans"/>
                <a:sym typeface="Tenor Sans"/>
              </a:rPr>
              <a:t>Both the questions and their options will appear in a random order to ensure a unique experience for each attempt.</a:t>
            </a:r>
          </a:p>
          <a:p>
            <a:pPr marL="755652" lvl="1" indent="-377826" algn="l">
              <a:lnSpc>
                <a:spcPts val="4725"/>
              </a:lnSpc>
              <a:buFont typeface="Arial"/>
              <a:buChar char="•"/>
            </a:pPr>
            <a:r>
              <a:rPr lang="en-US" sz="3500" spc="105">
                <a:solidFill>
                  <a:srgbClr val="524034"/>
                </a:solidFill>
                <a:latin typeface="Tenor Sans"/>
                <a:ea typeface="Tenor Sans"/>
                <a:cs typeface="Tenor Sans"/>
                <a:sym typeface="Tenor Sans"/>
              </a:rPr>
              <a:t>Quiz is automatically submitted when time is out.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ED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058400" y="0"/>
            <a:ext cx="8229600" cy="8229600"/>
          </a:xfrm>
          <a:custGeom>
            <a:avLst/>
            <a:gdLst/>
            <a:ahLst/>
            <a:cxnLst/>
            <a:rect l="l" t="t" r="r" b="b"/>
            <a:pathLst>
              <a:path w="8229600" h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1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5907984" y="4000500"/>
            <a:ext cx="8075038" cy="1228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19"/>
              </a:lnSpc>
            </a:pPr>
            <a:r>
              <a:rPr lang="en-US" sz="8099" i="1">
                <a:solidFill>
                  <a:srgbClr val="6AA492"/>
                </a:solidFill>
                <a:latin typeface="Playfair Display Italics"/>
                <a:ea typeface="Playfair Display Italics"/>
                <a:cs typeface="Playfair Display Italics"/>
                <a:sym typeface="Playfair Display Italics"/>
              </a:rPr>
              <a:t>Admin Dashboard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ED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1724586"/>
            <a:ext cx="7722393" cy="6837828"/>
          </a:xfrm>
          <a:custGeom>
            <a:avLst/>
            <a:gdLst/>
            <a:ahLst/>
            <a:cxnLst/>
            <a:rect l="l" t="t" r="r" b="b"/>
            <a:pathLst>
              <a:path w="7722393" h="6837828">
                <a:moveTo>
                  <a:pt x="0" y="0"/>
                </a:moveTo>
                <a:lnTo>
                  <a:pt x="7722393" y="0"/>
                </a:lnTo>
                <a:lnTo>
                  <a:pt x="7722393" y="6837828"/>
                </a:lnTo>
                <a:lnTo>
                  <a:pt x="0" y="68378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2489574" y="2496941"/>
            <a:ext cx="4292558" cy="571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59"/>
              </a:lnSpc>
              <a:spcBef>
                <a:spcPct val="0"/>
              </a:spcBef>
            </a:pPr>
            <a:r>
              <a:rPr lang="en-US" sz="3799" i="1">
                <a:solidFill>
                  <a:srgbClr val="000000"/>
                </a:solidFill>
                <a:latin typeface="Playfair Display Italics"/>
                <a:ea typeface="Playfair Display Italics"/>
                <a:cs typeface="Playfair Display Italics"/>
                <a:sym typeface="Playfair Display Italics"/>
              </a:rPr>
              <a:t>Topics Management 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489574" y="4857750"/>
            <a:ext cx="4554777" cy="571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59"/>
              </a:lnSpc>
              <a:spcBef>
                <a:spcPct val="0"/>
              </a:spcBef>
            </a:pPr>
            <a:r>
              <a:rPr lang="en-US" sz="3799" i="1">
                <a:solidFill>
                  <a:srgbClr val="000000"/>
                </a:solidFill>
                <a:latin typeface="Playfair Display Italics"/>
                <a:ea typeface="Playfair Display Italics"/>
                <a:cs typeface="Playfair Display Italics"/>
                <a:sym typeface="Playfair Display Italics"/>
              </a:rPr>
              <a:t>Quizzes Management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489574" y="7219950"/>
            <a:ext cx="4292558" cy="571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59"/>
              </a:lnSpc>
              <a:spcBef>
                <a:spcPct val="0"/>
              </a:spcBef>
            </a:pPr>
            <a:r>
              <a:rPr lang="en-US" sz="3799" i="1">
                <a:solidFill>
                  <a:srgbClr val="000000"/>
                </a:solidFill>
                <a:latin typeface="Playfair Display Italics"/>
                <a:ea typeface="Playfair Display Italics"/>
                <a:cs typeface="Playfair Display Italics"/>
                <a:sym typeface="Playfair Display Italics"/>
              </a:rPr>
              <a:t>Users Management </a:t>
            </a:r>
          </a:p>
        </p:txBody>
      </p: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8373338" y="0"/>
            <a:ext cx="9914662" cy="10287000"/>
            <a:chOff x="0" y="0"/>
            <a:chExt cx="5933440" cy="6352286"/>
          </a:xfrm>
        </p:grpSpPr>
        <p:sp>
          <p:nvSpPr>
            <p:cNvPr id="7" name="Freeform 7"/>
            <p:cNvSpPr/>
            <p:nvPr/>
          </p:nvSpPr>
          <p:spPr>
            <a:xfrm>
              <a:off x="-130429" y="-589915"/>
              <a:ext cx="6274054" cy="7025767"/>
            </a:xfrm>
            <a:custGeom>
              <a:avLst/>
              <a:gdLst/>
              <a:ahLst/>
              <a:cxnLst/>
              <a:rect l="l" t="t" r="r" b="b"/>
              <a:pathLst>
                <a:path w="6274054" h="7025767">
                  <a:moveTo>
                    <a:pt x="6045073" y="6923913"/>
                  </a:moveTo>
                  <a:cubicBezTo>
                    <a:pt x="4541393" y="6946011"/>
                    <a:pt x="2941320" y="6924929"/>
                    <a:pt x="1445641" y="6933946"/>
                  </a:cubicBezTo>
                  <a:cubicBezTo>
                    <a:pt x="1132586" y="6926707"/>
                    <a:pt x="794131" y="6947408"/>
                    <a:pt x="467741" y="6934708"/>
                  </a:cubicBezTo>
                  <a:cubicBezTo>
                    <a:pt x="394335" y="6926961"/>
                    <a:pt x="0" y="7025767"/>
                    <a:pt x="252984" y="6679565"/>
                  </a:cubicBezTo>
                  <a:cubicBezTo>
                    <a:pt x="343789" y="6624066"/>
                    <a:pt x="240284" y="6527927"/>
                    <a:pt x="271145" y="6440297"/>
                  </a:cubicBezTo>
                  <a:cubicBezTo>
                    <a:pt x="385064" y="6325997"/>
                    <a:pt x="253365" y="6154420"/>
                    <a:pt x="180086" y="5980684"/>
                  </a:cubicBezTo>
                  <a:cubicBezTo>
                    <a:pt x="173990" y="5836285"/>
                    <a:pt x="293243" y="5720080"/>
                    <a:pt x="219710" y="5566283"/>
                  </a:cubicBezTo>
                  <a:cubicBezTo>
                    <a:pt x="226441" y="5493258"/>
                    <a:pt x="222504" y="5364861"/>
                    <a:pt x="154813" y="5303520"/>
                  </a:cubicBezTo>
                  <a:cubicBezTo>
                    <a:pt x="60960" y="5252847"/>
                    <a:pt x="270002" y="5097907"/>
                    <a:pt x="241554" y="4958969"/>
                  </a:cubicBezTo>
                  <a:cubicBezTo>
                    <a:pt x="249936" y="4830953"/>
                    <a:pt x="239776" y="4682617"/>
                    <a:pt x="214249" y="4531233"/>
                  </a:cubicBezTo>
                  <a:cubicBezTo>
                    <a:pt x="220726" y="4479290"/>
                    <a:pt x="249301" y="4431538"/>
                    <a:pt x="237998" y="4381627"/>
                  </a:cubicBezTo>
                  <a:cubicBezTo>
                    <a:pt x="241808" y="4308856"/>
                    <a:pt x="334137" y="4236085"/>
                    <a:pt x="266065" y="4175125"/>
                  </a:cubicBezTo>
                  <a:cubicBezTo>
                    <a:pt x="254254" y="4164838"/>
                    <a:pt x="267970" y="4147439"/>
                    <a:pt x="282829" y="4128770"/>
                  </a:cubicBezTo>
                  <a:cubicBezTo>
                    <a:pt x="272288" y="4119118"/>
                    <a:pt x="185801" y="3975735"/>
                    <a:pt x="223901" y="3916807"/>
                  </a:cubicBezTo>
                  <a:cubicBezTo>
                    <a:pt x="221742" y="3853180"/>
                    <a:pt x="297942" y="3860546"/>
                    <a:pt x="224155" y="3721735"/>
                  </a:cubicBezTo>
                  <a:cubicBezTo>
                    <a:pt x="175133" y="3708019"/>
                    <a:pt x="331470" y="3537712"/>
                    <a:pt x="398399" y="3410585"/>
                  </a:cubicBezTo>
                  <a:cubicBezTo>
                    <a:pt x="378841" y="3338195"/>
                    <a:pt x="428498" y="3276092"/>
                    <a:pt x="449453" y="3202940"/>
                  </a:cubicBezTo>
                  <a:cubicBezTo>
                    <a:pt x="471805" y="3096514"/>
                    <a:pt x="449199" y="3031236"/>
                    <a:pt x="565150" y="2936113"/>
                  </a:cubicBezTo>
                  <a:cubicBezTo>
                    <a:pt x="599186" y="2862453"/>
                    <a:pt x="512953" y="2778633"/>
                    <a:pt x="556133" y="2666238"/>
                  </a:cubicBezTo>
                  <a:cubicBezTo>
                    <a:pt x="537337" y="2651125"/>
                    <a:pt x="590296" y="2634107"/>
                    <a:pt x="556260" y="2608453"/>
                  </a:cubicBezTo>
                  <a:cubicBezTo>
                    <a:pt x="541147" y="2588133"/>
                    <a:pt x="510794" y="2592324"/>
                    <a:pt x="540258" y="2549906"/>
                  </a:cubicBezTo>
                  <a:cubicBezTo>
                    <a:pt x="529717" y="2532888"/>
                    <a:pt x="574294" y="2410587"/>
                    <a:pt x="550672" y="2322068"/>
                  </a:cubicBezTo>
                  <a:cubicBezTo>
                    <a:pt x="546608" y="2311400"/>
                    <a:pt x="613410" y="2273427"/>
                    <a:pt x="586867" y="2247265"/>
                  </a:cubicBezTo>
                  <a:cubicBezTo>
                    <a:pt x="616839" y="2186432"/>
                    <a:pt x="518795" y="2149983"/>
                    <a:pt x="601853" y="2010791"/>
                  </a:cubicBezTo>
                  <a:cubicBezTo>
                    <a:pt x="553847" y="1976120"/>
                    <a:pt x="571500" y="1934718"/>
                    <a:pt x="567309" y="1894078"/>
                  </a:cubicBezTo>
                  <a:cubicBezTo>
                    <a:pt x="623316" y="1828038"/>
                    <a:pt x="645541" y="1689481"/>
                    <a:pt x="770382" y="1441196"/>
                  </a:cubicBezTo>
                  <a:cubicBezTo>
                    <a:pt x="836422" y="1354836"/>
                    <a:pt x="828294" y="1225042"/>
                    <a:pt x="912749" y="1005078"/>
                  </a:cubicBezTo>
                  <a:cubicBezTo>
                    <a:pt x="886714" y="977011"/>
                    <a:pt x="1022477" y="986790"/>
                    <a:pt x="1114298" y="806831"/>
                  </a:cubicBezTo>
                  <a:cubicBezTo>
                    <a:pt x="1098804" y="738886"/>
                    <a:pt x="1201293" y="676021"/>
                    <a:pt x="1157986" y="599567"/>
                  </a:cubicBezTo>
                  <a:cubicBezTo>
                    <a:pt x="1570228" y="609219"/>
                    <a:pt x="2071116" y="598805"/>
                    <a:pt x="2572766" y="601599"/>
                  </a:cubicBezTo>
                  <a:cubicBezTo>
                    <a:pt x="3586988" y="605282"/>
                    <a:pt x="4528185" y="602742"/>
                    <a:pt x="5528818" y="601853"/>
                  </a:cubicBezTo>
                  <a:cubicBezTo>
                    <a:pt x="6274054" y="693420"/>
                    <a:pt x="6000750" y="0"/>
                    <a:pt x="6063869" y="2884424"/>
                  </a:cubicBezTo>
                  <a:cubicBezTo>
                    <a:pt x="6029833" y="4200398"/>
                    <a:pt x="6083554" y="5679694"/>
                    <a:pt x="6045073" y="6923913"/>
                  </a:cubicBezTo>
                  <a:close/>
                </a:path>
              </a:pathLst>
            </a:custGeom>
            <a:blipFill>
              <a:blip r:embed="rId4"/>
              <a:stretch>
                <a:fillRect l="-71656" r="-71656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ED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288805" y="600075"/>
            <a:ext cx="10583211" cy="297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99"/>
              </a:lnSpc>
            </a:pPr>
            <a:r>
              <a:rPr lang="en-US" sz="6999" i="1">
                <a:solidFill>
                  <a:srgbClr val="524034"/>
                </a:solidFill>
                <a:latin typeface="Playfair Display Italics"/>
                <a:ea typeface="Playfair Display Italics"/>
                <a:cs typeface="Playfair Display Italics"/>
                <a:sym typeface="Playfair Display Italics"/>
              </a:rPr>
              <a:t>Admin Dashboard</a:t>
            </a:r>
          </a:p>
          <a:p>
            <a:pPr algn="l">
              <a:lnSpc>
                <a:spcPts val="6298"/>
              </a:lnSpc>
            </a:pPr>
            <a:r>
              <a:rPr lang="en-US" sz="4700" i="1">
                <a:solidFill>
                  <a:srgbClr val="6AA492"/>
                </a:solidFill>
                <a:latin typeface="Playfair Display Italics"/>
                <a:ea typeface="Playfair Display Italics"/>
                <a:cs typeface="Playfair Display Italics"/>
                <a:sym typeface="Playfair Display Italics"/>
              </a:rPr>
              <a:t>Topics Management</a:t>
            </a:r>
          </a:p>
          <a:p>
            <a:pPr algn="l">
              <a:lnSpc>
                <a:spcPts val="9449"/>
              </a:lnSpc>
            </a:pPr>
            <a:r>
              <a:rPr lang="en-US" sz="6999" i="1">
                <a:solidFill>
                  <a:srgbClr val="524034"/>
                </a:solidFill>
                <a:latin typeface="Playfair Display Italics"/>
                <a:ea typeface="Playfair Display Italics"/>
                <a:cs typeface="Playfair Display Italics"/>
                <a:sym typeface="Playfair Display Italics"/>
              </a:rPr>
              <a:t>      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431732" y="3438525"/>
            <a:ext cx="7483667" cy="23598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906785" lvl="1" indent="-453392" algn="just">
              <a:lnSpc>
                <a:spcPts val="6300"/>
              </a:lnSpc>
              <a:buFont typeface="Arial"/>
              <a:buChar char="•"/>
            </a:pPr>
            <a:r>
              <a:rPr lang="en-US" sz="4200" dirty="0">
                <a:solidFill>
                  <a:srgbClr val="000000"/>
                </a:solidFill>
                <a:latin typeface="Tenor Sans"/>
                <a:ea typeface="Tenor Sans"/>
                <a:cs typeface="Tenor Sans"/>
                <a:sym typeface="Tenor Sans"/>
              </a:rPr>
              <a:t>Creating new topics</a:t>
            </a:r>
          </a:p>
          <a:p>
            <a:pPr marL="906785" lvl="1" indent="-453392" algn="just">
              <a:lnSpc>
                <a:spcPts val="6300"/>
              </a:lnSpc>
              <a:buFont typeface="Arial"/>
              <a:buChar char="•"/>
            </a:pPr>
            <a:r>
              <a:rPr lang="en-US" sz="4200" dirty="0">
                <a:solidFill>
                  <a:srgbClr val="000000"/>
                </a:solidFill>
                <a:latin typeface="Tenor Sans"/>
                <a:ea typeface="Tenor Sans"/>
                <a:cs typeface="Tenor Sans"/>
                <a:sym typeface="Tenor Sans"/>
              </a:rPr>
              <a:t>Editing existing topics</a:t>
            </a:r>
          </a:p>
          <a:p>
            <a:pPr marL="906785" lvl="1" indent="-453392" algn="just">
              <a:lnSpc>
                <a:spcPts val="6300"/>
              </a:lnSpc>
              <a:buFont typeface="Arial"/>
              <a:buChar char="•"/>
            </a:pPr>
            <a:r>
              <a:rPr lang="en-US" sz="4200" dirty="0">
                <a:solidFill>
                  <a:srgbClr val="000000"/>
                </a:solidFill>
                <a:latin typeface="Tenor Sans"/>
                <a:ea typeface="Tenor Sans"/>
                <a:cs typeface="Tenor Sans"/>
                <a:sym typeface="Tenor Sans"/>
              </a:rPr>
              <a:t>Deleting existing topics</a:t>
            </a:r>
          </a:p>
        </p:txBody>
      </p:sp>
      <p:sp>
        <p:nvSpPr>
          <p:cNvPr id="4" name="Freeform 4"/>
          <p:cNvSpPr/>
          <p:nvPr/>
        </p:nvSpPr>
        <p:spPr>
          <a:xfrm flipV="1">
            <a:off x="11658600" y="0"/>
            <a:ext cx="6787812" cy="10000459"/>
          </a:xfrm>
          <a:custGeom>
            <a:avLst/>
            <a:gdLst/>
            <a:ahLst/>
            <a:cxnLst/>
            <a:rect l="l" t="t" r="r" b="b"/>
            <a:pathLst>
              <a:path w="6787812" h="10000459">
                <a:moveTo>
                  <a:pt x="0" y="10000459"/>
                </a:moveTo>
                <a:lnTo>
                  <a:pt x="6787812" y="10000459"/>
                </a:lnTo>
                <a:lnTo>
                  <a:pt x="6787812" y="0"/>
                </a:lnTo>
                <a:lnTo>
                  <a:pt x="0" y="0"/>
                </a:lnTo>
                <a:lnTo>
                  <a:pt x="0" y="10000459"/>
                </a:lnTo>
                <a:close/>
              </a:path>
            </a:pathLst>
          </a:custGeom>
          <a:blipFill>
            <a:blip r:embed="rId2">
              <a:alphaModFix amt="58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ED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11500188" y="0"/>
            <a:ext cx="6787812" cy="10000459"/>
          </a:xfrm>
          <a:custGeom>
            <a:avLst/>
            <a:gdLst/>
            <a:ahLst/>
            <a:cxnLst/>
            <a:rect l="l" t="t" r="r" b="b"/>
            <a:pathLst>
              <a:path w="6787812" h="10000459">
                <a:moveTo>
                  <a:pt x="0" y="10000459"/>
                </a:moveTo>
                <a:lnTo>
                  <a:pt x="6787812" y="10000459"/>
                </a:lnTo>
                <a:lnTo>
                  <a:pt x="6787812" y="0"/>
                </a:lnTo>
                <a:lnTo>
                  <a:pt x="0" y="0"/>
                </a:lnTo>
                <a:lnTo>
                  <a:pt x="0" y="10000459"/>
                </a:lnTo>
                <a:close/>
              </a:path>
            </a:pathLst>
          </a:custGeom>
          <a:blipFill>
            <a:blip r:embed="rId2">
              <a:alphaModFix amt="58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288805" y="3372182"/>
            <a:ext cx="15766214" cy="5530242"/>
          </a:xfrm>
          <a:custGeom>
            <a:avLst/>
            <a:gdLst/>
            <a:ahLst/>
            <a:cxnLst/>
            <a:rect l="l" t="t" r="r" b="b"/>
            <a:pathLst>
              <a:path w="15766214" h="5530242">
                <a:moveTo>
                  <a:pt x="0" y="0"/>
                </a:moveTo>
                <a:lnTo>
                  <a:pt x="15766214" y="0"/>
                </a:lnTo>
                <a:lnTo>
                  <a:pt x="15766214" y="5530242"/>
                </a:lnTo>
                <a:lnTo>
                  <a:pt x="0" y="553024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7125" b="-1712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288805" y="600075"/>
            <a:ext cx="10583211" cy="297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99"/>
              </a:lnSpc>
            </a:pPr>
            <a:r>
              <a:rPr lang="en-US" sz="6999" i="1">
                <a:solidFill>
                  <a:srgbClr val="524034"/>
                </a:solidFill>
                <a:latin typeface="Playfair Display Italics"/>
                <a:ea typeface="Playfair Display Italics"/>
                <a:cs typeface="Playfair Display Italics"/>
                <a:sym typeface="Playfair Display Italics"/>
              </a:rPr>
              <a:t>Admin Dashboard</a:t>
            </a:r>
          </a:p>
          <a:p>
            <a:pPr algn="l">
              <a:lnSpc>
                <a:spcPts val="6298"/>
              </a:lnSpc>
            </a:pPr>
            <a:r>
              <a:rPr lang="en-US" sz="4700" i="1">
                <a:solidFill>
                  <a:srgbClr val="6AA492"/>
                </a:solidFill>
                <a:latin typeface="Playfair Display Italics"/>
                <a:ea typeface="Playfair Display Italics"/>
                <a:cs typeface="Playfair Display Italics"/>
                <a:sym typeface="Playfair Display Italics"/>
              </a:rPr>
              <a:t>Topics Management</a:t>
            </a:r>
          </a:p>
          <a:p>
            <a:pPr algn="l">
              <a:lnSpc>
                <a:spcPts val="9449"/>
              </a:lnSpc>
            </a:pPr>
            <a:r>
              <a:rPr lang="en-US" sz="6999" i="1">
                <a:solidFill>
                  <a:srgbClr val="524034"/>
                </a:solidFill>
                <a:latin typeface="Playfair Display Italics"/>
                <a:ea typeface="Playfair Display Italics"/>
                <a:cs typeface="Playfair Display Italics"/>
                <a:sym typeface="Playfair Display Italics"/>
              </a:rPr>
              <a:t>      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ED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295400" y="495300"/>
            <a:ext cx="11310217" cy="3086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449"/>
              </a:lnSpc>
            </a:pPr>
            <a:r>
              <a:rPr lang="en-US" sz="6999" i="1" dirty="0">
                <a:solidFill>
                  <a:srgbClr val="524034"/>
                </a:solidFill>
                <a:latin typeface="Playfair Display Italics"/>
                <a:ea typeface="Playfair Display Italics"/>
                <a:cs typeface="Playfair Display Italics"/>
                <a:sym typeface="Playfair Display Italics"/>
              </a:rPr>
              <a:t>Admin Dashboard  </a:t>
            </a:r>
          </a:p>
          <a:p>
            <a:pPr algn="l">
              <a:lnSpc>
                <a:spcPts val="6345"/>
              </a:lnSpc>
            </a:pPr>
            <a:r>
              <a:rPr lang="en-US" sz="4700" i="1" dirty="0">
                <a:solidFill>
                  <a:srgbClr val="6AA492"/>
                </a:solidFill>
                <a:latin typeface="Playfair Display Italics"/>
                <a:ea typeface="Playfair Display Italics"/>
                <a:cs typeface="Playfair Display Italics"/>
                <a:sym typeface="Playfair Display Italics"/>
              </a:rPr>
              <a:t>Quizzes Management</a:t>
            </a:r>
          </a:p>
          <a:p>
            <a:pPr algn="l">
              <a:lnSpc>
                <a:spcPts val="8399"/>
              </a:lnSpc>
            </a:pPr>
            <a:r>
              <a:rPr lang="en-US" sz="6999" i="1" dirty="0">
                <a:solidFill>
                  <a:srgbClr val="524034"/>
                </a:solidFill>
                <a:latin typeface="Playfair Display Italics"/>
                <a:ea typeface="Playfair Display Italics"/>
                <a:cs typeface="Playfair Display Italics"/>
                <a:sym typeface="Playfair Display Italics"/>
              </a:rPr>
              <a:t>      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786890" y="6616376"/>
            <a:ext cx="9106495" cy="30308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90" lvl="1" indent="-345445" algn="just">
              <a:lnSpc>
                <a:spcPts val="4800"/>
              </a:lnSpc>
              <a:buFont typeface="Arial"/>
              <a:buChar char="•"/>
            </a:pPr>
            <a:r>
              <a:rPr lang="en-US" sz="3200" dirty="0">
                <a:solidFill>
                  <a:srgbClr val="000000"/>
                </a:solidFill>
                <a:latin typeface="Tenor Sans"/>
                <a:ea typeface="Tenor Sans"/>
                <a:cs typeface="Tenor Sans"/>
                <a:sym typeface="Tenor Sans"/>
              </a:rPr>
              <a:t>Editing existed quizzes information</a:t>
            </a:r>
          </a:p>
          <a:p>
            <a:pPr marL="690890" lvl="1" indent="-345445" algn="just">
              <a:lnSpc>
                <a:spcPts val="4800"/>
              </a:lnSpc>
              <a:buFont typeface="Arial"/>
              <a:buChar char="•"/>
            </a:pPr>
            <a:r>
              <a:rPr lang="en-US" sz="3200" dirty="0">
                <a:solidFill>
                  <a:srgbClr val="000000"/>
                </a:solidFill>
                <a:latin typeface="Tenor Sans"/>
                <a:ea typeface="Tenor Sans"/>
                <a:cs typeface="Tenor Sans"/>
                <a:sym typeface="Tenor Sans"/>
              </a:rPr>
              <a:t>Creating new questions for existed quizzes</a:t>
            </a:r>
          </a:p>
          <a:p>
            <a:pPr marL="690890" lvl="1" indent="-345445" algn="just">
              <a:lnSpc>
                <a:spcPts val="4800"/>
              </a:lnSpc>
              <a:buFont typeface="Arial"/>
              <a:buChar char="•"/>
            </a:pPr>
            <a:r>
              <a:rPr lang="en-US" sz="3200" dirty="0">
                <a:solidFill>
                  <a:srgbClr val="000000"/>
                </a:solidFill>
                <a:latin typeface="Tenor Sans"/>
                <a:ea typeface="Tenor Sans"/>
                <a:cs typeface="Tenor Sans"/>
                <a:sym typeface="Tenor Sans"/>
              </a:rPr>
              <a:t>Editing existed quizzes’ questions</a:t>
            </a:r>
          </a:p>
          <a:p>
            <a:pPr marL="690890" lvl="1" indent="-345445" algn="just">
              <a:lnSpc>
                <a:spcPts val="4800"/>
              </a:lnSpc>
              <a:buFont typeface="Arial"/>
              <a:buChar char="•"/>
            </a:pPr>
            <a:r>
              <a:rPr lang="en-US" sz="3200" dirty="0">
                <a:solidFill>
                  <a:srgbClr val="000000"/>
                </a:solidFill>
                <a:latin typeface="Tenor Sans"/>
                <a:ea typeface="Tenor Sans"/>
                <a:cs typeface="Tenor Sans"/>
                <a:sym typeface="Tenor Sans"/>
              </a:rPr>
              <a:t>Deleting existed quizzes’ questions</a:t>
            </a:r>
          </a:p>
          <a:p>
            <a:pPr marL="690890" lvl="1" indent="-345445" algn="just">
              <a:lnSpc>
                <a:spcPts val="4800"/>
              </a:lnSpc>
              <a:buFont typeface="Arial"/>
              <a:buChar char="•"/>
            </a:pPr>
            <a:r>
              <a:rPr lang="en-US" sz="3200" dirty="0">
                <a:solidFill>
                  <a:srgbClr val="000000"/>
                </a:solidFill>
                <a:latin typeface="Tenor Sans"/>
                <a:ea typeface="Tenor Sans"/>
                <a:cs typeface="Tenor Sans"/>
                <a:sym typeface="Tenor Sans"/>
              </a:rPr>
              <a:t>Deleting existed quizzes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417439" y="6121076"/>
            <a:ext cx="9845398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59"/>
              </a:lnSpc>
              <a:spcBef>
                <a:spcPct val="0"/>
              </a:spcBef>
            </a:pPr>
            <a:r>
              <a:rPr lang="en-US" sz="3299" b="1" dirty="0">
                <a:solidFill>
                  <a:srgbClr val="000000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Valid for the super admin and the quiz creator only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417439" y="2628900"/>
            <a:ext cx="3790117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59"/>
              </a:lnSpc>
              <a:spcBef>
                <a:spcPct val="0"/>
              </a:spcBef>
            </a:pPr>
            <a:r>
              <a:rPr lang="en-US" sz="3299" b="1" dirty="0">
                <a:solidFill>
                  <a:srgbClr val="000000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Valid for all admins</a:t>
            </a:r>
          </a:p>
        </p:txBody>
      </p:sp>
      <p:sp>
        <p:nvSpPr>
          <p:cNvPr id="6" name="Freeform 6"/>
          <p:cNvSpPr/>
          <p:nvPr/>
        </p:nvSpPr>
        <p:spPr>
          <a:xfrm flipV="1">
            <a:off x="11564664" y="0"/>
            <a:ext cx="6787812" cy="10000459"/>
          </a:xfrm>
          <a:custGeom>
            <a:avLst/>
            <a:gdLst/>
            <a:ahLst/>
            <a:cxnLst/>
            <a:rect l="l" t="t" r="r" b="b"/>
            <a:pathLst>
              <a:path w="6787812" h="10000459">
                <a:moveTo>
                  <a:pt x="0" y="10000459"/>
                </a:moveTo>
                <a:lnTo>
                  <a:pt x="6787812" y="10000459"/>
                </a:lnTo>
                <a:lnTo>
                  <a:pt x="6787812" y="0"/>
                </a:lnTo>
                <a:lnTo>
                  <a:pt x="0" y="0"/>
                </a:lnTo>
                <a:lnTo>
                  <a:pt x="0" y="10000459"/>
                </a:lnTo>
                <a:close/>
              </a:path>
            </a:pathLst>
          </a:custGeom>
          <a:blipFill>
            <a:blip r:embed="rId2">
              <a:alphaModFix amt="58000"/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7" name="TextBox 7"/>
          <p:cNvSpPr txBox="1"/>
          <p:nvPr/>
        </p:nvSpPr>
        <p:spPr>
          <a:xfrm>
            <a:off x="1794034" y="3053502"/>
            <a:ext cx="12564666" cy="24212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90" lvl="1" indent="-345445" algn="just">
              <a:lnSpc>
                <a:spcPts val="4800"/>
              </a:lnSpc>
              <a:buFont typeface="Arial"/>
              <a:buChar char="•"/>
            </a:pPr>
            <a:r>
              <a:rPr lang="en-US" sz="3200" dirty="0">
                <a:solidFill>
                  <a:srgbClr val="000000"/>
                </a:solidFill>
                <a:latin typeface="Tenor Sans"/>
                <a:ea typeface="Tenor Sans"/>
                <a:cs typeface="Tenor Sans"/>
                <a:sym typeface="Tenor Sans"/>
              </a:rPr>
              <a:t>Creating new quizzes with questions</a:t>
            </a:r>
          </a:p>
          <a:p>
            <a:pPr marL="690890" lvl="1" indent="-345445" algn="just">
              <a:lnSpc>
                <a:spcPts val="4800"/>
              </a:lnSpc>
              <a:buFont typeface="Arial"/>
              <a:buChar char="•"/>
            </a:pPr>
            <a:r>
              <a:rPr lang="en-US" sz="3200" dirty="0">
                <a:solidFill>
                  <a:srgbClr val="000000"/>
                </a:solidFill>
                <a:latin typeface="Tenor Sans"/>
                <a:ea typeface="Tenor Sans"/>
                <a:cs typeface="Tenor Sans"/>
                <a:sym typeface="Tenor Sans"/>
              </a:rPr>
              <a:t>Uploading images for both quizzes and questions (optional)</a:t>
            </a:r>
          </a:p>
          <a:p>
            <a:pPr marL="690890" lvl="1" indent="-345445" algn="just">
              <a:lnSpc>
                <a:spcPts val="4800"/>
              </a:lnSpc>
              <a:buFont typeface="Arial"/>
              <a:buChar char="•"/>
            </a:pPr>
            <a:r>
              <a:rPr lang="en-US" sz="3200" dirty="0">
                <a:solidFill>
                  <a:srgbClr val="000000"/>
                </a:solidFill>
                <a:latin typeface="Tenor Sans"/>
                <a:ea typeface="Tenor Sans"/>
                <a:cs typeface="Tenor Sans"/>
                <a:sym typeface="Tenor Sans"/>
              </a:rPr>
              <a:t>Generating reports for performance summaries for each quiz</a:t>
            </a:r>
          </a:p>
          <a:p>
            <a:pPr marL="690890" lvl="1" indent="-345445" algn="just">
              <a:lnSpc>
                <a:spcPts val="4800"/>
              </a:lnSpc>
              <a:buFont typeface="Arial"/>
              <a:buChar char="•"/>
            </a:pPr>
            <a:r>
              <a:rPr lang="en-US" sz="3200" dirty="0">
                <a:solidFill>
                  <a:srgbClr val="000000"/>
                </a:solidFill>
                <a:latin typeface="Tenor Sans"/>
                <a:ea typeface="Tenor Sans"/>
                <a:cs typeface="Tenor Sans"/>
                <a:sym typeface="Tenor Sans"/>
              </a:rPr>
              <a:t>View quiz takers for each quiz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ED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205026"/>
            <a:ext cx="11310217" cy="3086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449"/>
              </a:lnSpc>
            </a:pPr>
            <a:r>
              <a:rPr lang="en-US" sz="6999" i="1">
                <a:solidFill>
                  <a:srgbClr val="524034"/>
                </a:solidFill>
                <a:latin typeface="Playfair Display Italics"/>
                <a:ea typeface="Playfair Display Italics"/>
                <a:cs typeface="Playfair Display Italics"/>
                <a:sym typeface="Playfair Display Italics"/>
              </a:rPr>
              <a:t>Admin Dashboard  </a:t>
            </a:r>
          </a:p>
          <a:p>
            <a:pPr algn="l">
              <a:lnSpc>
                <a:spcPts val="6345"/>
              </a:lnSpc>
            </a:pPr>
            <a:r>
              <a:rPr lang="en-US" sz="4700" i="1">
                <a:solidFill>
                  <a:srgbClr val="6AA492"/>
                </a:solidFill>
                <a:latin typeface="Playfair Display Italics"/>
                <a:ea typeface="Playfair Display Italics"/>
                <a:cs typeface="Playfair Display Italics"/>
                <a:sym typeface="Playfair Display Italics"/>
              </a:rPr>
              <a:t>Quizzes Management</a:t>
            </a:r>
          </a:p>
          <a:p>
            <a:pPr algn="l">
              <a:lnSpc>
                <a:spcPts val="8399"/>
              </a:lnSpc>
            </a:pPr>
            <a:r>
              <a:rPr lang="en-US" sz="6999" i="1">
                <a:solidFill>
                  <a:srgbClr val="524034"/>
                </a:solidFill>
                <a:latin typeface="Playfair Display Italics"/>
                <a:ea typeface="Playfair Display Italics"/>
                <a:cs typeface="Playfair Display Italics"/>
                <a:sym typeface="Playfair Display Italics"/>
              </a:rPr>
              <a:t>      </a:t>
            </a:r>
          </a:p>
        </p:txBody>
      </p:sp>
      <p:sp>
        <p:nvSpPr>
          <p:cNvPr id="3" name="Freeform 3"/>
          <p:cNvSpPr/>
          <p:nvPr/>
        </p:nvSpPr>
        <p:spPr>
          <a:xfrm flipV="1">
            <a:off x="11658600" y="0"/>
            <a:ext cx="6787812" cy="10000459"/>
          </a:xfrm>
          <a:custGeom>
            <a:avLst/>
            <a:gdLst/>
            <a:ahLst/>
            <a:cxnLst/>
            <a:rect l="l" t="t" r="r" b="b"/>
            <a:pathLst>
              <a:path w="6787812" h="10000459">
                <a:moveTo>
                  <a:pt x="0" y="10000459"/>
                </a:moveTo>
                <a:lnTo>
                  <a:pt x="6787812" y="10000459"/>
                </a:lnTo>
                <a:lnTo>
                  <a:pt x="6787812" y="0"/>
                </a:lnTo>
                <a:lnTo>
                  <a:pt x="0" y="0"/>
                </a:lnTo>
                <a:lnTo>
                  <a:pt x="0" y="10000459"/>
                </a:lnTo>
                <a:close/>
              </a:path>
            </a:pathLst>
          </a:custGeom>
          <a:blipFill>
            <a:blip r:embed="rId2">
              <a:alphaModFix amt="58000"/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grpSp>
        <p:nvGrpSpPr>
          <p:cNvPr id="4" name="Group 4"/>
          <p:cNvGrpSpPr/>
          <p:nvPr/>
        </p:nvGrpSpPr>
        <p:grpSpPr>
          <a:xfrm>
            <a:off x="2076449" y="2310049"/>
            <a:ext cx="12655632" cy="7795261"/>
            <a:chOff x="0" y="0"/>
            <a:chExt cx="16874176" cy="10393682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/>
            <a:srcRect l="1802" r="1802"/>
            <a:stretch>
              <a:fillRect/>
            </a:stretch>
          </p:blipFill>
          <p:spPr>
            <a:xfrm>
              <a:off x="0" y="0"/>
              <a:ext cx="16874176" cy="1039368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AA49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1615351" y="0"/>
            <a:ext cx="6672649" cy="10287000"/>
            <a:chOff x="0" y="0"/>
            <a:chExt cx="3291840" cy="5074920"/>
          </a:xfrm>
        </p:grpSpPr>
        <p:sp>
          <p:nvSpPr>
            <p:cNvPr id="3" name="Freeform 3"/>
            <p:cNvSpPr/>
            <p:nvPr/>
          </p:nvSpPr>
          <p:spPr>
            <a:xfrm>
              <a:off x="430530" y="972820"/>
              <a:ext cx="2382520" cy="4032250"/>
            </a:xfrm>
            <a:custGeom>
              <a:avLst/>
              <a:gdLst/>
              <a:ahLst/>
              <a:cxnLst/>
              <a:rect l="l" t="t" r="r" b="b"/>
              <a:pathLst>
                <a:path w="2382520" h="4032250">
                  <a:moveTo>
                    <a:pt x="2382520" y="4032250"/>
                  </a:moveTo>
                  <a:lnTo>
                    <a:pt x="0" y="4032250"/>
                  </a:lnTo>
                  <a:lnTo>
                    <a:pt x="0" y="0"/>
                  </a:lnTo>
                  <a:lnTo>
                    <a:pt x="2381250" y="0"/>
                  </a:lnTo>
                  <a:lnTo>
                    <a:pt x="2382520" y="4032250"/>
                  </a:lnTo>
                  <a:lnTo>
                    <a:pt x="2382520" y="4032250"/>
                  </a:lnTo>
                  <a:close/>
                </a:path>
              </a:pathLst>
            </a:custGeom>
            <a:blipFill>
              <a:blip r:embed="rId2"/>
              <a:stretch>
                <a:fillRect l="-34621" r="-34621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0" y="0"/>
              <a:ext cx="3291840" cy="5074920"/>
            </a:xfrm>
            <a:custGeom>
              <a:avLst/>
              <a:gdLst/>
              <a:ahLst/>
              <a:cxnLst/>
              <a:rect l="l" t="t" r="r" b="b"/>
              <a:pathLst>
                <a:path w="3291840" h="5074920">
                  <a:moveTo>
                    <a:pt x="3291840" y="5074920"/>
                  </a:moveTo>
                  <a:lnTo>
                    <a:pt x="0" y="5074920"/>
                  </a:lnTo>
                  <a:lnTo>
                    <a:pt x="0" y="0"/>
                  </a:lnTo>
                  <a:lnTo>
                    <a:pt x="3291840" y="0"/>
                  </a:lnTo>
                  <a:lnTo>
                    <a:pt x="3291840" y="5074920"/>
                  </a:lnTo>
                  <a:close/>
                </a:path>
              </a:pathLst>
            </a:custGeom>
            <a:blipFill>
              <a:blip r:embed="rId3"/>
              <a:stretch>
                <a:fillRect l="-7" r="-7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585388" y="1631183"/>
            <a:ext cx="11050508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99"/>
              </a:lnSpc>
            </a:pPr>
            <a:r>
              <a:rPr lang="en-US" sz="6999" i="1">
                <a:solidFill>
                  <a:srgbClr val="FFFFFF"/>
                </a:solidFill>
                <a:latin typeface="Playfair Display Italics"/>
                <a:ea typeface="Playfair Display Italics"/>
                <a:cs typeface="Playfair Display Italics"/>
                <a:sym typeface="Playfair Display Italics"/>
              </a:rPr>
              <a:t>Team Members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585388" y="3954074"/>
            <a:ext cx="10351073" cy="3333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52631" lvl="1" indent="-476315" algn="l">
              <a:lnSpc>
                <a:spcPts val="5294"/>
              </a:lnSpc>
              <a:buFont typeface="Arial"/>
              <a:buChar char="•"/>
            </a:pPr>
            <a:r>
              <a:rPr lang="en-US" sz="4412" spc="132">
                <a:solidFill>
                  <a:srgbClr val="FFFFFF"/>
                </a:solidFill>
                <a:latin typeface="Tenor Sans"/>
                <a:ea typeface="Tenor Sans"/>
                <a:cs typeface="Tenor Sans"/>
                <a:sym typeface="Tenor Sans"/>
              </a:rPr>
              <a:t>MENNATUALLAH NABIL</a:t>
            </a:r>
          </a:p>
          <a:p>
            <a:pPr marL="952631" lvl="1" indent="-476315" algn="l">
              <a:lnSpc>
                <a:spcPts val="5294"/>
              </a:lnSpc>
              <a:buFont typeface="Arial"/>
              <a:buChar char="•"/>
            </a:pPr>
            <a:r>
              <a:rPr lang="en-US" sz="4412" spc="132">
                <a:solidFill>
                  <a:srgbClr val="FFFFFF"/>
                </a:solidFill>
                <a:latin typeface="Tenor Sans"/>
                <a:ea typeface="Tenor Sans"/>
                <a:cs typeface="Tenor Sans"/>
                <a:sym typeface="Tenor Sans"/>
              </a:rPr>
              <a:t>ANTON RIZK</a:t>
            </a:r>
          </a:p>
          <a:p>
            <a:pPr marL="952631" lvl="1" indent="-476315" algn="l">
              <a:lnSpc>
                <a:spcPts val="5294"/>
              </a:lnSpc>
              <a:buFont typeface="Arial"/>
              <a:buChar char="•"/>
            </a:pPr>
            <a:r>
              <a:rPr lang="en-US" sz="4412" spc="132">
                <a:solidFill>
                  <a:srgbClr val="FFFFFF"/>
                </a:solidFill>
                <a:latin typeface="Tenor Sans"/>
                <a:ea typeface="Tenor Sans"/>
                <a:cs typeface="Tenor Sans"/>
                <a:sym typeface="Tenor Sans"/>
              </a:rPr>
              <a:t>ENGY MOHAMED</a:t>
            </a:r>
          </a:p>
          <a:p>
            <a:pPr marL="952631" lvl="1" indent="-476315" algn="l">
              <a:lnSpc>
                <a:spcPts val="5294"/>
              </a:lnSpc>
              <a:buFont typeface="Arial"/>
              <a:buChar char="•"/>
            </a:pPr>
            <a:r>
              <a:rPr lang="en-US" sz="4412" spc="132">
                <a:solidFill>
                  <a:srgbClr val="FFFFFF"/>
                </a:solidFill>
                <a:latin typeface="Tenor Sans"/>
                <a:ea typeface="Tenor Sans"/>
                <a:cs typeface="Tenor Sans"/>
                <a:sym typeface="Tenor Sans"/>
              </a:rPr>
              <a:t>MOHAMED AHMED MOUSA</a:t>
            </a:r>
          </a:p>
          <a:p>
            <a:pPr marL="952631" lvl="1" indent="-476315" algn="l">
              <a:lnSpc>
                <a:spcPts val="5294"/>
              </a:lnSpc>
              <a:buFont typeface="Arial"/>
              <a:buChar char="•"/>
            </a:pPr>
            <a:r>
              <a:rPr lang="en-US" sz="4412" spc="132">
                <a:solidFill>
                  <a:srgbClr val="FFFFFF"/>
                </a:solidFill>
                <a:latin typeface="Tenor Sans"/>
                <a:ea typeface="Tenor Sans"/>
                <a:cs typeface="Tenor Sans"/>
                <a:sym typeface="Tenor Sans"/>
              </a:rPr>
              <a:t>GHADA AHMED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ED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11734800" y="-22860"/>
            <a:ext cx="6787812" cy="10000459"/>
          </a:xfrm>
          <a:custGeom>
            <a:avLst/>
            <a:gdLst/>
            <a:ahLst/>
            <a:cxnLst/>
            <a:rect l="l" t="t" r="r" b="b"/>
            <a:pathLst>
              <a:path w="6787812" h="10000459">
                <a:moveTo>
                  <a:pt x="0" y="10000459"/>
                </a:moveTo>
                <a:lnTo>
                  <a:pt x="6787812" y="10000459"/>
                </a:lnTo>
                <a:lnTo>
                  <a:pt x="6787812" y="0"/>
                </a:lnTo>
                <a:lnTo>
                  <a:pt x="0" y="0"/>
                </a:lnTo>
                <a:lnTo>
                  <a:pt x="0" y="10000459"/>
                </a:lnTo>
                <a:close/>
              </a:path>
            </a:pathLst>
          </a:custGeom>
          <a:blipFill>
            <a:blip r:embed="rId2">
              <a:alphaModFix amt="58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288805" y="3372182"/>
            <a:ext cx="15766214" cy="5530242"/>
          </a:xfrm>
          <a:custGeom>
            <a:avLst/>
            <a:gdLst/>
            <a:ahLst/>
            <a:cxnLst/>
            <a:rect l="l" t="t" r="r" b="b"/>
            <a:pathLst>
              <a:path w="15766214" h="5530242">
                <a:moveTo>
                  <a:pt x="0" y="0"/>
                </a:moveTo>
                <a:lnTo>
                  <a:pt x="15766214" y="0"/>
                </a:lnTo>
                <a:lnTo>
                  <a:pt x="15766214" y="5530242"/>
                </a:lnTo>
                <a:lnTo>
                  <a:pt x="0" y="553024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6604" b="-660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288805" y="490537"/>
            <a:ext cx="11310217" cy="3086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449"/>
              </a:lnSpc>
            </a:pPr>
            <a:r>
              <a:rPr lang="en-US" sz="6999" i="1">
                <a:solidFill>
                  <a:srgbClr val="524034"/>
                </a:solidFill>
                <a:latin typeface="Playfair Display Italics"/>
                <a:ea typeface="Playfair Display Italics"/>
                <a:cs typeface="Playfair Display Italics"/>
                <a:sym typeface="Playfair Display Italics"/>
              </a:rPr>
              <a:t>Admin Dashboard  </a:t>
            </a:r>
          </a:p>
          <a:p>
            <a:pPr algn="l">
              <a:lnSpc>
                <a:spcPts val="6345"/>
              </a:lnSpc>
            </a:pPr>
            <a:r>
              <a:rPr lang="en-US" sz="4700" i="1">
                <a:solidFill>
                  <a:srgbClr val="6AA492"/>
                </a:solidFill>
                <a:latin typeface="Playfair Display Italics"/>
                <a:ea typeface="Playfair Display Italics"/>
                <a:cs typeface="Playfair Display Italics"/>
                <a:sym typeface="Playfair Display Italics"/>
              </a:rPr>
              <a:t>Quizzes Management</a:t>
            </a:r>
          </a:p>
          <a:p>
            <a:pPr algn="l">
              <a:lnSpc>
                <a:spcPts val="8399"/>
              </a:lnSpc>
            </a:pPr>
            <a:r>
              <a:rPr lang="en-US" sz="6999" i="1">
                <a:solidFill>
                  <a:srgbClr val="524034"/>
                </a:solidFill>
                <a:latin typeface="Playfair Display Italics"/>
                <a:ea typeface="Playfair Display Italics"/>
                <a:cs typeface="Playfair Display Italics"/>
                <a:sym typeface="Playfair Display Italics"/>
              </a:rPr>
              <a:t>      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ED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11581694" y="0"/>
            <a:ext cx="6787812" cy="10000459"/>
          </a:xfrm>
          <a:custGeom>
            <a:avLst/>
            <a:gdLst/>
            <a:ahLst/>
            <a:cxnLst/>
            <a:rect l="l" t="t" r="r" b="b"/>
            <a:pathLst>
              <a:path w="6787812" h="10000459">
                <a:moveTo>
                  <a:pt x="0" y="10000459"/>
                </a:moveTo>
                <a:lnTo>
                  <a:pt x="6787812" y="10000459"/>
                </a:lnTo>
                <a:lnTo>
                  <a:pt x="6787812" y="0"/>
                </a:lnTo>
                <a:lnTo>
                  <a:pt x="0" y="0"/>
                </a:lnTo>
                <a:lnTo>
                  <a:pt x="0" y="10000459"/>
                </a:lnTo>
                <a:close/>
              </a:path>
            </a:pathLst>
          </a:custGeom>
          <a:blipFill>
            <a:blip r:embed="rId2">
              <a:alphaModFix amt="58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675718" y="2198604"/>
            <a:ext cx="16936564" cy="7886689"/>
            <a:chOff x="0" y="0"/>
            <a:chExt cx="22582086" cy="10515585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/>
            <a:srcRect l="1373" r="1373" b="24047"/>
            <a:stretch>
              <a:fillRect/>
            </a:stretch>
          </p:blipFill>
          <p:spPr>
            <a:xfrm>
              <a:off x="0" y="0"/>
              <a:ext cx="22582086" cy="10515585"/>
            </a:xfrm>
            <a:prstGeom prst="rect">
              <a:avLst/>
            </a:prstGeom>
          </p:spPr>
        </p:pic>
      </p:grpSp>
      <p:sp>
        <p:nvSpPr>
          <p:cNvPr id="5" name="TextBox 5"/>
          <p:cNvSpPr txBox="1"/>
          <p:nvPr/>
        </p:nvSpPr>
        <p:spPr>
          <a:xfrm>
            <a:off x="1028700" y="-104775"/>
            <a:ext cx="11310217" cy="3086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449"/>
              </a:lnSpc>
            </a:pPr>
            <a:r>
              <a:rPr lang="en-US" sz="6999" i="1">
                <a:solidFill>
                  <a:srgbClr val="524034"/>
                </a:solidFill>
                <a:latin typeface="Playfair Display Italics"/>
                <a:ea typeface="Playfair Display Italics"/>
                <a:cs typeface="Playfair Display Italics"/>
                <a:sym typeface="Playfair Display Italics"/>
              </a:rPr>
              <a:t>Admin Dashboard  </a:t>
            </a:r>
          </a:p>
          <a:p>
            <a:pPr algn="l">
              <a:lnSpc>
                <a:spcPts val="6345"/>
              </a:lnSpc>
            </a:pPr>
            <a:r>
              <a:rPr lang="en-US" sz="4700" i="1">
                <a:solidFill>
                  <a:srgbClr val="6AA492"/>
                </a:solidFill>
                <a:latin typeface="Playfair Display Italics"/>
                <a:ea typeface="Playfair Display Italics"/>
                <a:cs typeface="Playfair Display Italics"/>
                <a:sym typeface="Playfair Display Italics"/>
              </a:rPr>
              <a:t>Quizzes Management</a:t>
            </a:r>
          </a:p>
          <a:p>
            <a:pPr algn="l">
              <a:lnSpc>
                <a:spcPts val="8399"/>
              </a:lnSpc>
            </a:pPr>
            <a:r>
              <a:rPr lang="en-US" sz="6999" i="1">
                <a:solidFill>
                  <a:srgbClr val="524034"/>
                </a:solidFill>
                <a:latin typeface="Playfair Display Italics"/>
                <a:ea typeface="Playfair Display Italics"/>
                <a:cs typeface="Playfair Display Italics"/>
                <a:sym typeface="Playfair Display Italics"/>
              </a:rPr>
              <a:t>      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ED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11658600" y="0"/>
            <a:ext cx="6787812" cy="10000459"/>
          </a:xfrm>
          <a:custGeom>
            <a:avLst/>
            <a:gdLst/>
            <a:ahLst/>
            <a:cxnLst/>
            <a:rect l="l" t="t" r="r" b="b"/>
            <a:pathLst>
              <a:path w="6787812" h="10000459">
                <a:moveTo>
                  <a:pt x="0" y="10000459"/>
                </a:moveTo>
                <a:lnTo>
                  <a:pt x="6787812" y="10000459"/>
                </a:lnTo>
                <a:lnTo>
                  <a:pt x="6787812" y="0"/>
                </a:lnTo>
                <a:lnTo>
                  <a:pt x="0" y="0"/>
                </a:lnTo>
                <a:lnTo>
                  <a:pt x="0" y="10000459"/>
                </a:lnTo>
                <a:close/>
              </a:path>
            </a:pathLst>
          </a:custGeom>
          <a:blipFill>
            <a:blip r:embed="rId2">
              <a:alphaModFix amt="58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969982" y="2338779"/>
            <a:ext cx="14348036" cy="7239936"/>
            <a:chOff x="0" y="0"/>
            <a:chExt cx="1610799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610799" cy="812800"/>
            </a:xfrm>
            <a:custGeom>
              <a:avLst/>
              <a:gdLst/>
              <a:ahLst/>
              <a:cxnLst/>
              <a:rect l="l" t="t" r="r" b="b"/>
              <a:pathLst>
                <a:path w="1610799" h="812800">
                  <a:moveTo>
                    <a:pt x="0" y="0"/>
                  </a:moveTo>
                  <a:lnTo>
                    <a:pt x="1610799" y="0"/>
                  </a:lnTo>
                  <a:lnTo>
                    <a:pt x="1610799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3"/>
              <a:stretch>
                <a:fillRect b="-2309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470341" y="-104775"/>
            <a:ext cx="11310217" cy="3086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449"/>
              </a:lnSpc>
            </a:pPr>
            <a:r>
              <a:rPr lang="en-US" sz="6999" i="1">
                <a:solidFill>
                  <a:srgbClr val="524034"/>
                </a:solidFill>
                <a:latin typeface="Playfair Display Italics"/>
                <a:ea typeface="Playfair Display Italics"/>
                <a:cs typeface="Playfair Display Italics"/>
                <a:sym typeface="Playfair Display Italics"/>
              </a:rPr>
              <a:t>Admin Dashboard  </a:t>
            </a:r>
          </a:p>
          <a:p>
            <a:pPr algn="l">
              <a:lnSpc>
                <a:spcPts val="6345"/>
              </a:lnSpc>
            </a:pPr>
            <a:r>
              <a:rPr lang="en-US" sz="4700" i="1">
                <a:solidFill>
                  <a:srgbClr val="6AA492"/>
                </a:solidFill>
                <a:latin typeface="Playfair Display Italics"/>
                <a:ea typeface="Playfair Display Italics"/>
                <a:cs typeface="Playfair Display Italics"/>
                <a:sym typeface="Playfair Display Italics"/>
              </a:rPr>
              <a:t>Quizzes Management</a:t>
            </a:r>
          </a:p>
          <a:p>
            <a:pPr algn="l">
              <a:lnSpc>
                <a:spcPts val="8399"/>
              </a:lnSpc>
            </a:pPr>
            <a:r>
              <a:rPr lang="en-US" sz="6999" i="1">
                <a:solidFill>
                  <a:srgbClr val="524034"/>
                </a:solidFill>
                <a:latin typeface="Playfair Display Italics"/>
                <a:ea typeface="Playfair Display Italics"/>
                <a:cs typeface="Playfair Display Italics"/>
                <a:sym typeface="Playfair Display Italics"/>
              </a:rPr>
              <a:t>      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ED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11658600" y="0"/>
            <a:ext cx="6787812" cy="10000459"/>
          </a:xfrm>
          <a:custGeom>
            <a:avLst/>
            <a:gdLst/>
            <a:ahLst/>
            <a:cxnLst/>
            <a:rect l="l" t="t" r="r" b="b"/>
            <a:pathLst>
              <a:path w="6787812" h="10000459">
                <a:moveTo>
                  <a:pt x="0" y="10000459"/>
                </a:moveTo>
                <a:lnTo>
                  <a:pt x="6787812" y="10000459"/>
                </a:lnTo>
                <a:lnTo>
                  <a:pt x="6787812" y="0"/>
                </a:lnTo>
                <a:lnTo>
                  <a:pt x="0" y="0"/>
                </a:lnTo>
                <a:lnTo>
                  <a:pt x="0" y="10000459"/>
                </a:lnTo>
                <a:close/>
              </a:path>
            </a:pathLst>
          </a:custGeom>
          <a:blipFill>
            <a:blip r:embed="rId2">
              <a:alphaModFix amt="58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413499" y="3496729"/>
            <a:ext cx="17461002" cy="6595766"/>
            <a:chOff x="0" y="0"/>
            <a:chExt cx="23281336" cy="8794354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/>
            <a:srcRect l="24041" r="7503"/>
            <a:stretch>
              <a:fillRect/>
            </a:stretch>
          </p:blipFill>
          <p:spPr>
            <a:xfrm>
              <a:off x="0" y="0"/>
              <a:ext cx="11577168" cy="8794354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4"/>
            <a:srcRect l="4853" r="25046"/>
            <a:stretch>
              <a:fillRect/>
            </a:stretch>
          </p:blipFill>
          <p:spPr>
            <a:xfrm>
              <a:off x="11704168" y="0"/>
              <a:ext cx="11577168" cy="8794354"/>
            </a:xfrm>
            <a:prstGeom prst="rect">
              <a:avLst/>
            </a:prstGeom>
          </p:spPr>
        </p:pic>
      </p:grpSp>
      <p:sp>
        <p:nvSpPr>
          <p:cNvPr id="6" name="TextBox 6"/>
          <p:cNvSpPr txBox="1"/>
          <p:nvPr/>
        </p:nvSpPr>
        <p:spPr>
          <a:xfrm>
            <a:off x="542490" y="410629"/>
            <a:ext cx="13200434" cy="3086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449"/>
              </a:lnSpc>
            </a:pPr>
            <a:r>
              <a:rPr lang="en-US" sz="6999" i="1">
                <a:solidFill>
                  <a:srgbClr val="524034"/>
                </a:solidFill>
                <a:latin typeface="Playfair Display Italics"/>
                <a:ea typeface="Playfair Display Italics"/>
                <a:cs typeface="Playfair Display Italics"/>
                <a:sym typeface="Playfair Display Italics"/>
              </a:rPr>
              <a:t>Admin Dashboard </a:t>
            </a:r>
          </a:p>
          <a:p>
            <a:pPr algn="l">
              <a:lnSpc>
                <a:spcPts val="6345"/>
              </a:lnSpc>
            </a:pPr>
            <a:r>
              <a:rPr lang="en-US" sz="4700" i="1">
                <a:solidFill>
                  <a:srgbClr val="6AA492"/>
                </a:solidFill>
                <a:latin typeface="Playfair Display Italics"/>
                <a:ea typeface="Playfair Display Italics"/>
                <a:cs typeface="Playfair Display Italics"/>
                <a:sym typeface="Playfair Display Italics"/>
              </a:rPr>
              <a:t>Performance Summary</a:t>
            </a:r>
          </a:p>
          <a:p>
            <a:pPr algn="l">
              <a:lnSpc>
                <a:spcPts val="8399"/>
              </a:lnSpc>
            </a:pPr>
            <a:r>
              <a:rPr lang="en-US" sz="6999" i="1">
                <a:solidFill>
                  <a:srgbClr val="524034"/>
                </a:solidFill>
                <a:latin typeface="Playfair Display Italics"/>
                <a:ea typeface="Playfair Display Italics"/>
                <a:cs typeface="Playfair Display Italics"/>
                <a:sym typeface="Playfair Display Italics"/>
              </a:rPr>
              <a:t>      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ED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11658600" y="0"/>
            <a:ext cx="6787812" cy="10000459"/>
          </a:xfrm>
          <a:custGeom>
            <a:avLst/>
            <a:gdLst/>
            <a:ahLst/>
            <a:cxnLst/>
            <a:rect l="l" t="t" r="r" b="b"/>
            <a:pathLst>
              <a:path w="6787812" h="10000459">
                <a:moveTo>
                  <a:pt x="0" y="10000459"/>
                </a:moveTo>
                <a:lnTo>
                  <a:pt x="6787812" y="10000459"/>
                </a:lnTo>
                <a:lnTo>
                  <a:pt x="6787812" y="0"/>
                </a:lnTo>
                <a:lnTo>
                  <a:pt x="0" y="0"/>
                </a:lnTo>
                <a:lnTo>
                  <a:pt x="0" y="10000459"/>
                </a:lnTo>
                <a:close/>
              </a:path>
            </a:pathLst>
          </a:custGeom>
          <a:blipFill>
            <a:blip r:embed="rId2">
              <a:alphaModFix amt="58000"/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grpSp>
        <p:nvGrpSpPr>
          <p:cNvPr id="3" name="Group 3"/>
          <p:cNvGrpSpPr/>
          <p:nvPr/>
        </p:nvGrpSpPr>
        <p:grpSpPr>
          <a:xfrm>
            <a:off x="1791903" y="2811273"/>
            <a:ext cx="14704195" cy="7475727"/>
            <a:chOff x="0" y="0"/>
            <a:chExt cx="19605593" cy="9967637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/>
            <a:srcRect t="878" b="878"/>
            <a:stretch>
              <a:fillRect/>
            </a:stretch>
          </p:blipFill>
          <p:spPr>
            <a:xfrm>
              <a:off x="0" y="0"/>
              <a:ext cx="19605593" cy="9967637"/>
            </a:xfrm>
            <a:prstGeom prst="rect">
              <a:avLst/>
            </a:prstGeom>
          </p:spPr>
        </p:pic>
      </p:grpSp>
      <p:sp>
        <p:nvSpPr>
          <p:cNvPr id="5" name="TextBox 5"/>
          <p:cNvSpPr txBox="1"/>
          <p:nvPr/>
        </p:nvSpPr>
        <p:spPr>
          <a:xfrm>
            <a:off x="1288805" y="684454"/>
            <a:ext cx="9420000" cy="2828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99"/>
              </a:lnSpc>
            </a:pPr>
            <a:r>
              <a:rPr lang="en-US" sz="6999" i="1">
                <a:solidFill>
                  <a:srgbClr val="524034"/>
                </a:solidFill>
                <a:latin typeface="Playfair Display Italics"/>
                <a:ea typeface="Playfair Display Italics"/>
                <a:cs typeface="Playfair Display Italics"/>
                <a:sym typeface="Playfair Display Italics"/>
              </a:rPr>
              <a:t>Admin Dashboard</a:t>
            </a:r>
          </a:p>
          <a:p>
            <a:pPr algn="l">
              <a:lnSpc>
                <a:spcPts val="5640"/>
              </a:lnSpc>
            </a:pPr>
            <a:r>
              <a:rPr lang="en-US" sz="4700" i="1">
                <a:solidFill>
                  <a:srgbClr val="6AA492"/>
                </a:solidFill>
                <a:latin typeface="Playfair Display Italics"/>
                <a:ea typeface="Playfair Display Italics"/>
                <a:cs typeface="Playfair Display Italics"/>
                <a:sym typeface="Playfair Display Italics"/>
              </a:rPr>
              <a:t>Users Management</a:t>
            </a:r>
          </a:p>
          <a:p>
            <a:pPr algn="l">
              <a:lnSpc>
                <a:spcPts val="8399"/>
              </a:lnSpc>
            </a:pPr>
            <a:r>
              <a:rPr lang="en-US" sz="6999" i="1">
                <a:solidFill>
                  <a:srgbClr val="524034"/>
                </a:solidFill>
                <a:latin typeface="Playfair Display Italics"/>
                <a:ea typeface="Playfair Display Italics"/>
                <a:cs typeface="Playfair Display Italics"/>
                <a:sym typeface="Playfair Display Italics"/>
              </a:rPr>
              <a:t>      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ED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11658600" y="7620"/>
            <a:ext cx="6787812" cy="10000459"/>
          </a:xfrm>
          <a:custGeom>
            <a:avLst/>
            <a:gdLst/>
            <a:ahLst/>
            <a:cxnLst/>
            <a:rect l="l" t="t" r="r" b="b"/>
            <a:pathLst>
              <a:path w="6787812" h="10000459">
                <a:moveTo>
                  <a:pt x="0" y="10000459"/>
                </a:moveTo>
                <a:lnTo>
                  <a:pt x="6787812" y="10000459"/>
                </a:lnTo>
                <a:lnTo>
                  <a:pt x="6787812" y="0"/>
                </a:lnTo>
                <a:lnTo>
                  <a:pt x="0" y="0"/>
                </a:lnTo>
                <a:lnTo>
                  <a:pt x="0" y="10000459"/>
                </a:lnTo>
                <a:close/>
              </a:path>
            </a:pathLst>
          </a:custGeom>
          <a:blipFill>
            <a:blip r:embed="rId2">
              <a:alphaModFix amt="58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1028700" y="1918169"/>
            <a:ext cx="8192711" cy="5946265"/>
            <a:chOff x="0" y="0"/>
            <a:chExt cx="2899410" cy="2104390"/>
          </a:xfrm>
        </p:grpSpPr>
        <p:sp>
          <p:nvSpPr>
            <p:cNvPr id="4" name="Freeform 4"/>
            <p:cNvSpPr/>
            <p:nvPr/>
          </p:nvSpPr>
          <p:spPr>
            <a:xfrm>
              <a:off x="13970" y="-1270"/>
              <a:ext cx="2903220" cy="2115820"/>
            </a:xfrm>
            <a:custGeom>
              <a:avLst/>
              <a:gdLst/>
              <a:ahLst/>
              <a:cxnLst/>
              <a:rect l="l" t="t" r="r" b="b"/>
              <a:pathLst>
                <a:path w="2903220" h="2115820">
                  <a:moveTo>
                    <a:pt x="2881630" y="800100"/>
                  </a:moveTo>
                  <a:cubicBezTo>
                    <a:pt x="2880360" y="624840"/>
                    <a:pt x="2870200" y="412750"/>
                    <a:pt x="2870200" y="222250"/>
                  </a:cubicBezTo>
                  <a:cubicBezTo>
                    <a:pt x="2870200" y="170180"/>
                    <a:pt x="2868930" y="66040"/>
                    <a:pt x="2862580" y="13970"/>
                  </a:cubicBezTo>
                  <a:cubicBezTo>
                    <a:pt x="2710180" y="13970"/>
                    <a:pt x="2546350" y="1270"/>
                    <a:pt x="2392680" y="1270"/>
                  </a:cubicBezTo>
                  <a:cubicBezTo>
                    <a:pt x="1593850" y="3810"/>
                    <a:pt x="802640" y="0"/>
                    <a:pt x="5080" y="1270"/>
                  </a:cubicBezTo>
                  <a:cubicBezTo>
                    <a:pt x="5080" y="171450"/>
                    <a:pt x="0" y="360680"/>
                    <a:pt x="1270" y="530860"/>
                  </a:cubicBezTo>
                  <a:cubicBezTo>
                    <a:pt x="3810" y="848360"/>
                    <a:pt x="7620" y="1167130"/>
                    <a:pt x="7620" y="1484630"/>
                  </a:cubicBezTo>
                  <a:cubicBezTo>
                    <a:pt x="7620" y="1638300"/>
                    <a:pt x="6350" y="1790700"/>
                    <a:pt x="13970" y="1944370"/>
                  </a:cubicBezTo>
                  <a:cubicBezTo>
                    <a:pt x="16510" y="1993900"/>
                    <a:pt x="19050" y="2042160"/>
                    <a:pt x="24130" y="2091690"/>
                  </a:cubicBezTo>
                  <a:cubicBezTo>
                    <a:pt x="191770" y="2094230"/>
                    <a:pt x="358140" y="2098040"/>
                    <a:pt x="525780" y="2103120"/>
                  </a:cubicBezTo>
                  <a:cubicBezTo>
                    <a:pt x="971550" y="2115820"/>
                    <a:pt x="1404620" y="2095500"/>
                    <a:pt x="1864360" y="2104390"/>
                  </a:cubicBezTo>
                  <a:cubicBezTo>
                    <a:pt x="2211070" y="2110740"/>
                    <a:pt x="2551430" y="2091690"/>
                    <a:pt x="2898140" y="2091690"/>
                  </a:cubicBezTo>
                  <a:cubicBezTo>
                    <a:pt x="2898140" y="2075180"/>
                    <a:pt x="2899410" y="1978660"/>
                    <a:pt x="2900680" y="1962150"/>
                  </a:cubicBezTo>
                  <a:cubicBezTo>
                    <a:pt x="2903220" y="1863090"/>
                    <a:pt x="2889250" y="1677670"/>
                    <a:pt x="2890520" y="1578610"/>
                  </a:cubicBezTo>
                  <a:cubicBezTo>
                    <a:pt x="2896870" y="1170940"/>
                    <a:pt x="2884170" y="1151890"/>
                    <a:pt x="2881630" y="800100"/>
                  </a:cubicBezTo>
                  <a:close/>
                </a:path>
              </a:pathLst>
            </a:custGeom>
            <a:blipFill>
              <a:blip r:embed="rId3"/>
              <a:stretch>
                <a:fillRect l="-6705" t="-8580" r="-19605" b="-7710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7060861" y="5288039"/>
            <a:ext cx="12017949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99"/>
              </a:lnSpc>
            </a:pPr>
            <a:r>
              <a:rPr lang="en-US" sz="6999" i="1">
                <a:solidFill>
                  <a:srgbClr val="936B57"/>
                </a:solidFill>
                <a:latin typeface="Playfair Display Italics"/>
                <a:ea typeface="Playfair Display Italics"/>
                <a:cs typeface="Playfair Display Italics"/>
                <a:sym typeface="Playfair Display Italics"/>
              </a:rPr>
              <a:t>Thank You 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ED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6739329" cy="10287000"/>
            <a:chOff x="0" y="0"/>
            <a:chExt cx="3437890" cy="524764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437890" cy="5247641"/>
            </a:xfrm>
            <a:custGeom>
              <a:avLst/>
              <a:gdLst/>
              <a:ahLst/>
              <a:cxnLst/>
              <a:rect l="l" t="t" r="r" b="b"/>
              <a:pathLst>
                <a:path w="3437890" h="5247641">
                  <a:moveTo>
                    <a:pt x="0" y="11430"/>
                  </a:moveTo>
                  <a:lnTo>
                    <a:pt x="2824480" y="0"/>
                  </a:lnTo>
                  <a:lnTo>
                    <a:pt x="2788920" y="96520"/>
                  </a:lnTo>
                  <a:lnTo>
                    <a:pt x="2788920" y="233680"/>
                  </a:lnTo>
                  <a:lnTo>
                    <a:pt x="2809240" y="368300"/>
                  </a:lnTo>
                  <a:lnTo>
                    <a:pt x="2815590" y="433070"/>
                  </a:lnTo>
                  <a:lnTo>
                    <a:pt x="2823210" y="525780"/>
                  </a:lnTo>
                  <a:lnTo>
                    <a:pt x="2795270" y="676910"/>
                  </a:lnTo>
                  <a:lnTo>
                    <a:pt x="2813050" y="754380"/>
                  </a:lnTo>
                  <a:lnTo>
                    <a:pt x="2800350" y="830580"/>
                  </a:lnTo>
                  <a:lnTo>
                    <a:pt x="2790190" y="924560"/>
                  </a:lnTo>
                  <a:lnTo>
                    <a:pt x="2797810" y="1064260"/>
                  </a:lnTo>
                  <a:lnTo>
                    <a:pt x="2846070" y="1183640"/>
                  </a:lnTo>
                  <a:lnTo>
                    <a:pt x="2903220" y="1308100"/>
                  </a:lnTo>
                  <a:lnTo>
                    <a:pt x="2940050" y="1355090"/>
                  </a:lnTo>
                  <a:lnTo>
                    <a:pt x="2934970" y="1474470"/>
                  </a:lnTo>
                  <a:lnTo>
                    <a:pt x="2962910" y="1522730"/>
                  </a:lnTo>
                  <a:lnTo>
                    <a:pt x="2965450" y="1602740"/>
                  </a:lnTo>
                  <a:lnTo>
                    <a:pt x="2970530" y="1659890"/>
                  </a:lnTo>
                  <a:lnTo>
                    <a:pt x="3016250" y="1748790"/>
                  </a:lnTo>
                  <a:lnTo>
                    <a:pt x="3074670" y="1865630"/>
                  </a:lnTo>
                  <a:lnTo>
                    <a:pt x="3110230" y="2039620"/>
                  </a:lnTo>
                  <a:lnTo>
                    <a:pt x="3154680" y="2197100"/>
                  </a:lnTo>
                  <a:lnTo>
                    <a:pt x="3216910" y="2429510"/>
                  </a:lnTo>
                  <a:lnTo>
                    <a:pt x="3248660" y="2579370"/>
                  </a:lnTo>
                  <a:lnTo>
                    <a:pt x="3265170" y="2561590"/>
                  </a:lnTo>
                  <a:lnTo>
                    <a:pt x="3271520" y="2639060"/>
                  </a:lnTo>
                  <a:lnTo>
                    <a:pt x="3261360" y="2729230"/>
                  </a:lnTo>
                  <a:lnTo>
                    <a:pt x="3246120" y="2792730"/>
                  </a:lnTo>
                  <a:lnTo>
                    <a:pt x="3267710" y="2858770"/>
                  </a:lnTo>
                  <a:lnTo>
                    <a:pt x="3274060" y="2941320"/>
                  </a:lnTo>
                  <a:lnTo>
                    <a:pt x="3261360" y="3013710"/>
                  </a:lnTo>
                  <a:lnTo>
                    <a:pt x="3298190" y="3152140"/>
                  </a:lnTo>
                  <a:lnTo>
                    <a:pt x="3332480" y="3244850"/>
                  </a:lnTo>
                  <a:lnTo>
                    <a:pt x="3355340" y="3275330"/>
                  </a:lnTo>
                  <a:lnTo>
                    <a:pt x="3348990" y="3345180"/>
                  </a:lnTo>
                  <a:lnTo>
                    <a:pt x="3371850" y="3432810"/>
                  </a:lnTo>
                  <a:lnTo>
                    <a:pt x="3371850" y="3484880"/>
                  </a:lnTo>
                  <a:lnTo>
                    <a:pt x="3390900" y="3563620"/>
                  </a:lnTo>
                  <a:lnTo>
                    <a:pt x="3390900" y="3636011"/>
                  </a:lnTo>
                  <a:lnTo>
                    <a:pt x="3394710" y="3796031"/>
                  </a:lnTo>
                  <a:lnTo>
                    <a:pt x="3430270" y="3840481"/>
                  </a:lnTo>
                  <a:lnTo>
                    <a:pt x="3437890" y="4009391"/>
                  </a:lnTo>
                  <a:lnTo>
                    <a:pt x="3411220" y="4095750"/>
                  </a:lnTo>
                  <a:lnTo>
                    <a:pt x="3399790" y="4156710"/>
                  </a:lnTo>
                  <a:lnTo>
                    <a:pt x="3366770" y="4253230"/>
                  </a:lnTo>
                  <a:lnTo>
                    <a:pt x="3356610" y="4318000"/>
                  </a:lnTo>
                  <a:lnTo>
                    <a:pt x="3300730" y="4451350"/>
                  </a:lnTo>
                  <a:lnTo>
                    <a:pt x="3299460" y="4545330"/>
                  </a:lnTo>
                  <a:lnTo>
                    <a:pt x="3293110" y="4664710"/>
                  </a:lnTo>
                  <a:lnTo>
                    <a:pt x="3282950" y="4843780"/>
                  </a:lnTo>
                  <a:lnTo>
                    <a:pt x="3280410" y="4913630"/>
                  </a:lnTo>
                  <a:lnTo>
                    <a:pt x="3261360" y="4980940"/>
                  </a:lnTo>
                  <a:lnTo>
                    <a:pt x="3272790" y="5020310"/>
                  </a:lnTo>
                  <a:lnTo>
                    <a:pt x="3271520" y="5102860"/>
                  </a:lnTo>
                  <a:lnTo>
                    <a:pt x="3261360" y="5168900"/>
                  </a:lnTo>
                  <a:lnTo>
                    <a:pt x="3233420" y="5247641"/>
                  </a:lnTo>
                  <a:lnTo>
                    <a:pt x="0" y="5247641"/>
                  </a:lnTo>
                  <a:lnTo>
                    <a:pt x="0" y="11430"/>
                  </a:lnTo>
                  <a:close/>
                </a:path>
              </a:pathLst>
            </a:custGeom>
            <a:blipFill>
              <a:blip r:embed="rId2"/>
              <a:stretch>
                <a:fillRect l="-87487" t="-8304" b="-75939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AutoShape 4"/>
          <p:cNvSpPr/>
          <p:nvPr/>
        </p:nvSpPr>
        <p:spPr>
          <a:xfrm>
            <a:off x="9043198" y="1127383"/>
            <a:ext cx="201604" cy="1960920"/>
          </a:xfrm>
          <a:prstGeom prst="rect">
            <a:avLst/>
          </a:prstGeom>
          <a:solidFill>
            <a:srgbClr val="6AA492"/>
          </a:solidFill>
        </p:spPr>
        <p:txBody>
          <a:bodyPr/>
          <a:lstStyle/>
          <a:p>
            <a:endParaRPr lang="en-US"/>
          </a:p>
        </p:txBody>
      </p:sp>
      <p:sp>
        <p:nvSpPr>
          <p:cNvPr id="5" name="AutoShape 5"/>
          <p:cNvSpPr/>
          <p:nvPr/>
        </p:nvSpPr>
        <p:spPr>
          <a:xfrm>
            <a:off x="9043198" y="3886200"/>
            <a:ext cx="189319" cy="2514600"/>
          </a:xfrm>
          <a:prstGeom prst="rect">
            <a:avLst/>
          </a:prstGeom>
          <a:solidFill>
            <a:srgbClr val="524034"/>
          </a:solidFill>
        </p:spPr>
        <p:txBody>
          <a:bodyPr/>
          <a:lstStyle/>
          <a:p>
            <a:endParaRPr lang="en-US"/>
          </a:p>
        </p:txBody>
      </p:sp>
      <p:sp>
        <p:nvSpPr>
          <p:cNvPr id="6" name="AutoShape 6"/>
          <p:cNvSpPr/>
          <p:nvPr/>
        </p:nvSpPr>
        <p:spPr>
          <a:xfrm>
            <a:off x="9043198" y="7200900"/>
            <a:ext cx="189319" cy="2166721"/>
          </a:xfrm>
          <a:prstGeom prst="rect">
            <a:avLst/>
          </a:prstGeom>
          <a:solidFill>
            <a:srgbClr val="6AA492"/>
          </a:solid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2598444" y="808295"/>
            <a:ext cx="6160675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99"/>
              </a:lnSpc>
            </a:pPr>
            <a:r>
              <a:rPr lang="en-US" sz="6999" i="1">
                <a:solidFill>
                  <a:srgbClr val="524034"/>
                </a:solidFill>
                <a:latin typeface="Playfair Display Italics"/>
                <a:ea typeface="Playfair Display Italics"/>
                <a:cs typeface="Playfair Display Italics"/>
                <a:sym typeface="Playfair Display Italics"/>
              </a:rPr>
              <a:t>Contents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786478" y="1079758"/>
            <a:ext cx="6376176" cy="504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60"/>
              </a:lnSpc>
            </a:pPr>
            <a:r>
              <a:rPr lang="en-US" sz="3300" spc="99">
                <a:solidFill>
                  <a:srgbClr val="524034"/>
                </a:solidFill>
                <a:latin typeface="Tenor Sans"/>
                <a:ea typeface="Tenor Sans"/>
                <a:cs typeface="Tenor Sans"/>
                <a:sym typeface="Tenor Sans"/>
              </a:rPr>
              <a:t>INTRODUCTION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786478" y="1850053"/>
            <a:ext cx="6376176" cy="504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60"/>
              </a:lnSpc>
            </a:pPr>
            <a:r>
              <a:rPr lang="en-US" sz="3300" spc="99">
                <a:solidFill>
                  <a:srgbClr val="524034"/>
                </a:solidFill>
                <a:latin typeface="Tenor Sans"/>
                <a:ea typeface="Tenor Sans"/>
                <a:cs typeface="Tenor Sans"/>
                <a:sym typeface="Tenor Sans"/>
              </a:rPr>
              <a:t>OBJECTIVES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786478" y="2583478"/>
            <a:ext cx="6376176" cy="504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60"/>
              </a:lnSpc>
            </a:pPr>
            <a:r>
              <a:rPr lang="en-US" sz="3300" spc="99">
                <a:solidFill>
                  <a:srgbClr val="524034"/>
                </a:solidFill>
                <a:latin typeface="Tenor Sans"/>
                <a:ea typeface="Tenor Sans"/>
                <a:cs typeface="Tenor Sans"/>
                <a:sym typeface="Tenor Sans"/>
              </a:rPr>
              <a:t>TECHNOLOGIES USED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786478" y="3936983"/>
            <a:ext cx="6376176" cy="504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60"/>
              </a:lnSpc>
            </a:pPr>
            <a:r>
              <a:rPr lang="en-US" sz="3300" spc="99">
                <a:solidFill>
                  <a:srgbClr val="524034"/>
                </a:solidFill>
                <a:latin typeface="Tenor Sans"/>
                <a:ea typeface="Tenor Sans"/>
                <a:cs typeface="Tenor Sans"/>
                <a:sym typeface="Tenor Sans"/>
              </a:rPr>
              <a:t>DATABASE SCHEMA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786478" y="4860885"/>
            <a:ext cx="7866540" cy="504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60"/>
              </a:lnSpc>
            </a:pPr>
            <a:r>
              <a:rPr lang="en-US" sz="3300" spc="99">
                <a:solidFill>
                  <a:srgbClr val="524034"/>
                </a:solidFill>
                <a:latin typeface="Tenor Sans"/>
                <a:ea typeface="Tenor Sans"/>
                <a:cs typeface="Tenor Sans"/>
                <a:sym typeface="Tenor Sans"/>
              </a:rPr>
              <a:t>FEATURES &amp; FUNCTIONALITY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786478" y="5784810"/>
            <a:ext cx="6376176" cy="504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60"/>
              </a:lnSpc>
            </a:pPr>
            <a:r>
              <a:rPr lang="en-US" sz="3300" spc="99">
                <a:solidFill>
                  <a:srgbClr val="524034"/>
                </a:solidFill>
                <a:latin typeface="Tenor Sans"/>
                <a:ea typeface="Tenor Sans"/>
                <a:cs typeface="Tenor Sans"/>
                <a:sym typeface="Tenor Sans"/>
              </a:rPr>
              <a:t>QUIZ SYSTEM FEATURES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786478" y="7191375"/>
            <a:ext cx="6376176" cy="504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60"/>
              </a:lnSpc>
            </a:pPr>
            <a:r>
              <a:rPr lang="en-US" sz="3300" spc="99">
                <a:solidFill>
                  <a:srgbClr val="524034"/>
                </a:solidFill>
                <a:latin typeface="Tenor Sans"/>
                <a:ea typeface="Tenor Sans"/>
                <a:cs typeface="Tenor Sans"/>
                <a:sym typeface="Tenor Sans"/>
              </a:rPr>
              <a:t>USER DASHBOARD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786478" y="8731348"/>
            <a:ext cx="6376176" cy="504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60"/>
              </a:lnSpc>
            </a:pPr>
            <a:r>
              <a:rPr lang="en-US" sz="3300" spc="99">
                <a:solidFill>
                  <a:srgbClr val="524034"/>
                </a:solidFill>
                <a:latin typeface="Tenor Sans"/>
                <a:ea typeface="Tenor Sans"/>
                <a:cs typeface="Tenor Sans"/>
                <a:sym typeface="Tenor Sans"/>
              </a:rPr>
              <a:t>CONCLUSION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786478" y="7959823"/>
            <a:ext cx="6376176" cy="504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60"/>
              </a:lnSpc>
            </a:pPr>
            <a:r>
              <a:rPr lang="en-US" sz="3300" spc="99">
                <a:solidFill>
                  <a:srgbClr val="524034"/>
                </a:solidFill>
                <a:latin typeface="Tenor Sans"/>
                <a:ea typeface="Tenor Sans"/>
                <a:cs typeface="Tenor Sans"/>
                <a:sym typeface="Tenor Sans"/>
              </a:rPr>
              <a:t>ADMIN DASHBOARD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ED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6739329" cy="10287000"/>
            <a:chOff x="0" y="0"/>
            <a:chExt cx="3437890" cy="524764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437890" cy="5247641"/>
            </a:xfrm>
            <a:custGeom>
              <a:avLst/>
              <a:gdLst/>
              <a:ahLst/>
              <a:cxnLst/>
              <a:rect l="l" t="t" r="r" b="b"/>
              <a:pathLst>
                <a:path w="3437890" h="5247641">
                  <a:moveTo>
                    <a:pt x="0" y="11430"/>
                  </a:moveTo>
                  <a:lnTo>
                    <a:pt x="2824480" y="0"/>
                  </a:lnTo>
                  <a:lnTo>
                    <a:pt x="2788920" y="96520"/>
                  </a:lnTo>
                  <a:lnTo>
                    <a:pt x="2788920" y="233680"/>
                  </a:lnTo>
                  <a:lnTo>
                    <a:pt x="2809240" y="368300"/>
                  </a:lnTo>
                  <a:lnTo>
                    <a:pt x="2815590" y="433070"/>
                  </a:lnTo>
                  <a:lnTo>
                    <a:pt x="2823210" y="525780"/>
                  </a:lnTo>
                  <a:lnTo>
                    <a:pt x="2795270" y="676910"/>
                  </a:lnTo>
                  <a:lnTo>
                    <a:pt x="2813050" y="754380"/>
                  </a:lnTo>
                  <a:lnTo>
                    <a:pt x="2800350" y="830580"/>
                  </a:lnTo>
                  <a:lnTo>
                    <a:pt x="2790190" y="924560"/>
                  </a:lnTo>
                  <a:lnTo>
                    <a:pt x="2797810" y="1064260"/>
                  </a:lnTo>
                  <a:lnTo>
                    <a:pt x="2846070" y="1183640"/>
                  </a:lnTo>
                  <a:lnTo>
                    <a:pt x="2903220" y="1308100"/>
                  </a:lnTo>
                  <a:lnTo>
                    <a:pt x="2940050" y="1355090"/>
                  </a:lnTo>
                  <a:lnTo>
                    <a:pt x="2934970" y="1474470"/>
                  </a:lnTo>
                  <a:lnTo>
                    <a:pt x="2962910" y="1522730"/>
                  </a:lnTo>
                  <a:lnTo>
                    <a:pt x="2965450" y="1602740"/>
                  </a:lnTo>
                  <a:lnTo>
                    <a:pt x="2970530" y="1659890"/>
                  </a:lnTo>
                  <a:lnTo>
                    <a:pt x="3016250" y="1748790"/>
                  </a:lnTo>
                  <a:lnTo>
                    <a:pt x="3074670" y="1865630"/>
                  </a:lnTo>
                  <a:lnTo>
                    <a:pt x="3110230" y="2039620"/>
                  </a:lnTo>
                  <a:lnTo>
                    <a:pt x="3154680" y="2197100"/>
                  </a:lnTo>
                  <a:lnTo>
                    <a:pt x="3216910" y="2429510"/>
                  </a:lnTo>
                  <a:lnTo>
                    <a:pt x="3248660" y="2579370"/>
                  </a:lnTo>
                  <a:lnTo>
                    <a:pt x="3265170" y="2561590"/>
                  </a:lnTo>
                  <a:lnTo>
                    <a:pt x="3271520" y="2639060"/>
                  </a:lnTo>
                  <a:lnTo>
                    <a:pt x="3261360" y="2729230"/>
                  </a:lnTo>
                  <a:lnTo>
                    <a:pt x="3246120" y="2792730"/>
                  </a:lnTo>
                  <a:lnTo>
                    <a:pt x="3267710" y="2858770"/>
                  </a:lnTo>
                  <a:lnTo>
                    <a:pt x="3274060" y="2941320"/>
                  </a:lnTo>
                  <a:lnTo>
                    <a:pt x="3261360" y="3013710"/>
                  </a:lnTo>
                  <a:lnTo>
                    <a:pt x="3298190" y="3152140"/>
                  </a:lnTo>
                  <a:lnTo>
                    <a:pt x="3332480" y="3244850"/>
                  </a:lnTo>
                  <a:lnTo>
                    <a:pt x="3355340" y="3275330"/>
                  </a:lnTo>
                  <a:lnTo>
                    <a:pt x="3348990" y="3345180"/>
                  </a:lnTo>
                  <a:lnTo>
                    <a:pt x="3371850" y="3432810"/>
                  </a:lnTo>
                  <a:lnTo>
                    <a:pt x="3371850" y="3484880"/>
                  </a:lnTo>
                  <a:lnTo>
                    <a:pt x="3390900" y="3563620"/>
                  </a:lnTo>
                  <a:lnTo>
                    <a:pt x="3390900" y="3636011"/>
                  </a:lnTo>
                  <a:lnTo>
                    <a:pt x="3394710" y="3796031"/>
                  </a:lnTo>
                  <a:lnTo>
                    <a:pt x="3430270" y="3840481"/>
                  </a:lnTo>
                  <a:lnTo>
                    <a:pt x="3437890" y="4009391"/>
                  </a:lnTo>
                  <a:lnTo>
                    <a:pt x="3411220" y="4095750"/>
                  </a:lnTo>
                  <a:lnTo>
                    <a:pt x="3399790" y="4156710"/>
                  </a:lnTo>
                  <a:lnTo>
                    <a:pt x="3366770" y="4253230"/>
                  </a:lnTo>
                  <a:lnTo>
                    <a:pt x="3356610" y="4318000"/>
                  </a:lnTo>
                  <a:lnTo>
                    <a:pt x="3300730" y="4451350"/>
                  </a:lnTo>
                  <a:lnTo>
                    <a:pt x="3299460" y="4545330"/>
                  </a:lnTo>
                  <a:lnTo>
                    <a:pt x="3293110" y="4664710"/>
                  </a:lnTo>
                  <a:lnTo>
                    <a:pt x="3282950" y="4843780"/>
                  </a:lnTo>
                  <a:lnTo>
                    <a:pt x="3280410" y="4913630"/>
                  </a:lnTo>
                  <a:lnTo>
                    <a:pt x="3261360" y="4980940"/>
                  </a:lnTo>
                  <a:lnTo>
                    <a:pt x="3272790" y="5020310"/>
                  </a:lnTo>
                  <a:lnTo>
                    <a:pt x="3271520" y="5102860"/>
                  </a:lnTo>
                  <a:lnTo>
                    <a:pt x="3261360" y="5168900"/>
                  </a:lnTo>
                  <a:lnTo>
                    <a:pt x="3233420" y="5247641"/>
                  </a:lnTo>
                  <a:lnTo>
                    <a:pt x="0" y="5247641"/>
                  </a:lnTo>
                  <a:lnTo>
                    <a:pt x="0" y="11430"/>
                  </a:lnTo>
                  <a:close/>
                </a:path>
              </a:pathLst>
            </a:custGeom>
            <a:blipFill>
              <a:blip r:embed="rId2"/>
              <a:stretch>
                <a:fillRect l="-26320" r="-26320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AutoShape 4"/>
          <p:cNvSpPr/>
          <p:nvPr/>
        </p:nvSpPr>
        <p:spPr>
          <a:xfrm>
            <a:off x="7262032" y="3798289"/>
            <a:ext cx="112156" cy="4795616"/>
          </a:xfrm>
          <a:prstGeom prst="rect">
            <a:avLst/>
          </a:prstGeom>
          <a:solidFill>
            <a:srgbClr val="524034"/>
          </a:solid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5600548" y="1028700"/>
            <a:ext cx="6160675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99"/>
              </a:lnSpc>
            </a:pPr>
            <a:r>
              <a:rPr lang="en-US" sz="6999" i="1">
                <a:solidFill>
                  <a:srgbClr val="524034"/>
                </a:solidFill>
                <a:latin typeface="Playfair Display Italics"/>
                <a:ea typeface="Playfair Display Italics"/>
                <a:cs typeface="Playfair Display Italics"/>
                <a:sym typeface="Playfair Display Italics"/>
              </a:rPr>
              <a:t>Introduction</a:t>
            </a:r>
          </a:p>
        </p:txBody>
      </p:sp>
      <p:sp>
        <p:nvSpPr>
          <p:cNvPr id="6" name="TextBox 6"/>
          <p:cNvSpPr txBox="1"/>
          <p:nvPr/>
        </p:nvSpPr>
        <p:spPr>
          <a:xfrm rot="66174">
            <a:off x="7776537" y="3886279"/>
            <a:ext cx="10177327" cy="4689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33289" lvl="1" indent="-416644" algn="l">
              <a:lnSpc>
                <a:spcPts val="4631"/>
              </a:lnSpc>
              <a:buFont typeface="Arial"/>
              <a:buChar char="•"/>
            </a:pPr>
            <a:r>
              <a:rPr lang="en-US" sz="3859" spc="115">
                <a:solidFill>
                  <a:srgbClr val="524034"/>
                </a:solidFill>
                <a:latin typeface="Tenor Sans"/>
                <a:ea typeface="Tenor Sans"/>
                <a:cs typeface="Tenor Sans"/>
                <a:sym typeface="Tenor Sans"/>
              </a:rPr>
              <a:t>WEB-BASED APPLICATION USING PHP, LARAVEL, MYSQL.</a:t>
            </a:r>
          </a:p>
          <a:p>
            <a:pPr algn="l">
              <a:lnSpc>
                <a:spcPts val="4631"/>
              </a:lnSpc>
            </a:pPr>
            <a:endParaRPr lang="en-US" sz="3859" spc="115">
              <a:solidFill>
                <a:srgbClr val="524034"/>
              </a:solidFill>
              <a:latin typeface="Tenor Sans"/>
              <a:ea typeface="Tenor Sans"/>
              <a:cs typeface="Tenor Sans"/>
              <a:sym typeface="Tenor Sans"/>
            </a:endParaRPr>
          </a:p>
          <a:p>
            <a:pPr marL="833289" lvl="1" indent="-416644" algn="l">
              <a:lnSpc>
                <a:spcPts val="4631"/>
              </a:lnSpc>
              <a:buFont typeface="Arial"/>
              <a:buChar char="•"/>
            </a:pPr>
            <a:r>
              <a:rPr lang="en-US" sz="3859" spc="115">
                <a:solidFill>
                  <a:srgbClr val="524034"/>
                </a:solidFill>
                <a:latin typeface="Tenor Sans"/>
                <a:ea typeface="Tenor Sans"/>
                <a:cs typeface="Tenor Sans"/>
                <a:sym typeface="Tenor Sans"/>
              </a:rPr>
              <a:t>ENABLES TEACHER TO MAKE QUIZZES, TRACK SCORES, VIEW PERFORMANCE HISTORY FOR QUIZZES. </a:t>
            </a:r>
          </a:p>
          <a:p>
            <a:pPr algn="ctr">
              <a:lnSpc>
                <a:spcPts val="4631"/>
              </a:lnSpc>
            </a:pPr>
            <a:endParaRPr lang="en-US" sz="3859" spc="115">
              <a:solidFill>
                <a:srgbClr val="524034"/>
              </a:solidFill>
              <a:latin typeface="Tenor Sans"/>
              <a:ea typeface="Tenor Sans"/>
              <a:cs typeface="Tenor Sans"/>
              <a:sym typeface="Tenor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ED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8679286" y="0"/>
            <a:ext cx="9608714" cy="10287000"/>
            <a:chOff x="0" y="0"/>
            <a:chExt cx="5933440" cy="6352286"/>
          </a:xfrm>
        </p:grpSpPr>
        <p:sp>
          <p:nvSpPr>
            <p:cNvPr id="3" name="Freeform 3"/>
            <p:cNvSpPr/>
            <p:nvPr/>
          </p:nvSpPr>
          <p:spPr>
            <a:xfrm>
              <a:off x="-130429" y="-589915"/>
              <a:ext cx="6274054" cy="7025767"/>
            </a:xfrm>
            <a:custGeom>
              <a:avLst/>
              <a:gdLst/>
              <a:ahLst/>
              <a:cxnLst/>
              <a:rect l="l" t="t" r="r" b="b"/>
              <a:pathLst>
                <a:path w="6274054" h="7025767">
                  <a:moveTo>
                    <a:pt x="6045073" y="6923913"/>
                  </a:moveTo>
                  <a:cubicBezTo>
                    <a:pt x="4541393" y="6946011"/>
                    <a:pt x="2941320" y="6924929"/>
                    <a:pt x="1445641" y="6933946"/>
                  </a:cubicBezTo>
                  <a:cubicBezTo>
                    <a:pt x="1132586" y="6926707"/>
                    <a:pt x="794131" y="6947408"/>
                    <a:pt x="467741" y="6934708"/>
                  </a:cubicBezTo>
                  <a:cubicBezTo>
                    <a:pt x="394335" y="6926961"/>
                    <a:pt x="0" y="7025767"/>
                    <a:pt x="252984" y="6679565"/>
                  </a:cubicBezTo>
                  <a:cubicBezTo>
                    <a:pt x="343789" y="6624066"/>
                    <a:pt x="240284" y="6527927"/>
                    <a:pt x="271145" y="6440297"/>
                  </a:cubicBezTo>
                  <a:cubicBezTo>
                    <a:pt x="385064" y="6325997"/>
                    <a:pt x="253365" y="6154420"/>
                    <a:pt x="180086" y="5980684"/>
                  </a:cubicBezTo>
                  <a:cubicBezTo>
                    <a:pt x="173990" y="5836285"/>
                    <a:pt x="293243" y="5720080"/>
                    <a:pt x="219710" y="5566283"/>
                  </a:cubicBezTo>
                  <a:cubicBezTo>
                    <a:pt x="226441" y="5493258"/>
                    <a:pt x="222504" y="5364861"/>
                    <a:pt x="154813" y="5303520"/>
                  </a:cubicBezTo>
                  <a:cubicBezTo>
                    <a:pt x="60960" y="5252847"/>
                    <a:pt x="270002" y="5097907"/>
                    <a:pt x="241554" y="4958969"/>
                  </a:cubicBezTo>
                  <a:cubicBezTo>
                    <a:pt x="249936" y="4830953"/>
                    <a:pt x="239776" y="4682617"/>
                    <a:pt x="214249" y="4531233"/>
                  </a:cubicBezTo>
                  <a:cubicBezTo>
                    <a:pt x="220726" y="4479290"/>
                    <a:pt x="249301" y="4431538"/>
                    <a:pt x="237998" y="4381627"/>
                  </a:cubicBezTo>
                  <a:cubicBezTo>
                    <a:pt x="241808" y="4308856"/>
                    <a:pt x="334137" y="4236085"/>
                    <a:pt x="266065" y="4175125"/>
                  </a:cubicBezTo>
                  <a:cubicBezTo>
                    <a:pt x="254254" y="4164838"/>
                    <a:pt x="267970" y="4147439"/>
                    <a:pt x="282829" y="4128770"/>
                  </a:cubicBezTo>
                  <a:cubicBezTo>
                    <a:pt x="272288" y="4119118"/>
                    <a:pt x="185801" y="3975735"/>
                    <a:pt x="223901" y="3916807"/>
                  </a:cubicBezTo>
                  <a:cubicBezTo>
                    <a:pt x="221742" y="3853180"/>
                    <a:pt x="297942" y="3860546"/>
                    <a:pt x="224155" y="3721735"/>
                  </a:cubicBezTo>
                  <a:cubicBezTo>
                    <a:pt x="175133" y="3708019"/>
                    <a:pt x="331470" y="3537712"/>
                    <a:pt x="398399" y="3410585"/>
                  </a:cubicBezTo>
                  <a:cubicBezTo>
                    <a:pt x="378841" y="3338195"/>
                    <a:pt x="428498" y="3276092"/>
                    <a:pt x="449453" y="3202940"/>
                  </a:cubicBezTo>
                  <a:cubicBezTo>
                    <a:pt x="471805" y="3096514"/>
                    <a:pt x="449199" y="3031236"/>
                    <a:pt x="565150" y="2936113"/>
                  </a:cubicBezTo>
                  <a:cubicBezTo>
                    <a:pt x="599186" y="2862453"/>
                    <a:pt x="512953" y="2778633"/>
                    <a:pt x="556133" y="2666238"/>
                  </a:cubicBezTo>
                  <a:cubicBezTo>
                    <a:pt x="537337" y="2651125"/>
                    <a:pt x="590296" y="2634107"/>
                    <a:pt x="556260" y="2608453"/>
                  </a:cubicBezTo>
                  <a:cubicBezTo>
                    <a:pt x="541147" y="2588133"/>
                    <a:pt x="510794" y="2592324"/>
                    <a:pt x="540258" y="2549906"/>
                  </a:cubicBezTo>
                  <a:cubicBezTo>
                    <a:pt x="529717" y="2532888"/>
                    <a:pt x="574294" y="2410587"/>
                    <a:pt x="550672" y="2322068"/>
                  </a:cubicBezTo>
                  <a:cubicBezTo>
                    <a:pt x="546608" y="2311400"/>
                    <a:pt x="613410" y="2273427"/>
                    <a:pt x="586867" y="2247265"/>
                  </a:cubicBezTo>
                  <a:cubicBezTo>
                    <a:pt x="616839" y="2186432"/>
                    <a:pt x="518795" y="2149983"/>
                    <a:pt x="601853" y="2010791"/>
                  </a:cubicBezTo>
                  <a:cubicBezTo>
                    <a:pt x="553847" y="1976120"/>
                    <a:pt x="571500" y="1934718"/>
                    <a:pt x="567309" y="1894078"/>
                  </a:cubicBezTo>
                  <a:cubicBezTo>
                    <a:pt x="623316" y="1828038"/>
                    <a:pt x="645541" y="1689481"/>
                    <a:pt x="770382" y="1441196"/>
                  </a:cubicBezTo>
                  <a:cubicBezTo>
                    <a:pt x="836422" y="1354836"/>
                    <a:pt x="828294" y="1225042"/>
                    <a:pt x="912749" y="1005078"/>
                  </a:cubicBezTo>
                  <a:cubicBezTo>
                    <a:pt x="886714" y="977011"/>
                    <a:pt x="1022477" y="986790"/>
                    <a:pt x="1114298" y="806831"/>
                  </a:cubicBezTo>
                  <a:cubicBezTo>
                    <a:pt x="1098804" y="738886"/>
                    <a:pt x="1201293" y="676021"/>
                    <a:pt x="1157986" y="599567"/>
                  </a:cubicBezTo>
                  <a:cubicBezTo>
                    <a:pt x="1570228" y="609219"/>
                    <a:pt x="2071116" y="598805"/>
                    <a:pt x="2572766" y="601599"/>
                  </a:cubicBezTo>
                  <a:cubicBezTo>
                    <a:pt x="3586988" y="605282"/>
                    <a:pt x="4528185" y="602742"/>
                    <a:pt x="5528818" y="601853"/>
                  </a:cubicBezTo>
                  <a:cubicBezTo>
                    <a:pt x="6274054" y="693420"/>
                    <a:pt x="6000750" y="0"/>
                    <a:pt x="6063869" y="2884424"/>
                  </a:cubicBezTo>
                  <a:cubicBezTo>
                    <a:pt x="6029833" y="4200398"/>
                    <a:pt x="6083554" y="5679694"/>
                    <a:pt x="6045073" y="6923913"/>
                  </a:cubicBezTo>
                  <a:close/>
                </a:path>
              </a:pathLst>
            </a:custGeom>
            <a:blipFill>
              <a:blip r:embed="rId2"/>
              <a:stretch>
                <a:fillRect l="-3528" r="-3528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Freeform 4"/>
          <p:cNvSpPr/>
          <p:nvPr/>
        </p:nvSpPr>
        <p:spPr>
          <a:xfrm flipH="1">
            <a:off x="0" y="0"/>
            <a:ext cx="7402878" cy="5727977"/>
          </a:xfrm>
          <a:custGeom>
            <a:avLst/>
            <a:gdLst/>
            <a:ahLst/>
            <a:cxnLst/>
            <a:rect l="l" t="t" r="r" b="b"/>
            <a:pathLst>
              <a:path w="7402878" h="5727977">
                <a:moveTo>
                  <a:pt x="7402878" y="0"/>
                </a:moveTo>
                <a:lnTo>
                  <a:pt x="0" y="0"/>
                </a:lnTo>
                <a:lnTo>
                  <a:pt x="0" y="5727977"/>
                </a:lnTo>
                <a:lnTo>
                  <a:pt x="7402878" y="5727977"/>
                </a:lnTo>
                <a:lnTo>
                  <a:pt x="7402878" y="0"/>
                </a:lnTo>
                <a:close/>
              </a:path>
            </a:pathLst>
          </a:custGeom>
          <a:blipFill>
            <a:blip r:embed="rId3">
              <a:alphaModFix amt="57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693502" y="1621285"/>
            <a:ext cx="5987717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99"/>
              </a:lnSpc>
            </a:pPr>
            <a:r>
              <a:rPr lang="en-US" sz="6999" i="1">
                <a:solidFill>
                  <a:srgbClr val="524034"/>
                </a:solidFill>
                <a:latin typeface="Playfair Display Italics"/>
                <a:ea typeface="Playfair Display Italics"/>
                <a:cs typeface="Playfair Display Italics"/>
                <a:sym typeface="Playfair Display Italics"/>
              </a:rPr>
              <a:t>Objectives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36369" y="3862006"/>
            <a:ext cx="7742918" cy="5680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6211" lvl="1" indent="-283106" algn="l">
              <a:lnSpc>
                <a:spcPts val="6556"/>
              </a:lnSpc>
              <a:buFont typeface="Arial"/>
              <a:buChar char="•"/>
            </a:pPr>
            <a:r>
              <a:rPr lang="en-US" sz="2622" spc="78">
                <a:solidFill>
                  <a:srgbClr val="524034"/>
                </a:solidFill>
                <a:latin typeface="Tenor Sans"/>
                <a:ea typeface="Tenor Sans"/>
                <a:cs typeface="Tenor Sans"/>
                <a:sym typeface="Tenor Sans"/>
              </a:rPr>
              <a:t> a user-friendly platform for quiz-taking.</a:t>
            </a:r>
          </a:p>
          <a:p>
            <a:pPr marL="566211" lvl="1" indent="-283106" algn="l">
              <a:lnSpc>
                <a:spcPts val="6556"/>
              </a:lnSpc>
              <a:buFont typeface="Arial"/>
              <a:buChar char="•"/>
            </a:pPr>
            <a:r>
              <a:rPr lang="en-US" sz="2622" spc="78">
                <a:solidFill>
                  <a:srgbClr val="524034"/>
                </a:solidFill>
                <a:latin typeface="Tenor Sans"/>
                <a:ea typeface="Tenor Sans"/>
                <a:cs typeface="Tenor Sans"/>
                <a:sym typeface="Tenor Sans"/>
              </a:rPr>
              <a:t> quiz creation and management features.</a:t>
            </a:r>
          </a:p>
          <a:p>
            <a:pPr marL="566211" lvl="1" indent="-283106" algn="l">
              <a:lnSpc>
                <a:spcPts val="6556"/>
              </a:lnSpc>
              <a:buFont typeface="Arial"/>
              <a:buChar char="•"/>
            </a:pPr>
            <a:r>
              <a:rPr lang="en-US" sz="2622" spc="78">
                <a:solidFill>
                  <a:srgbClr val="524034"/>
                </a:solidFill>
                <a:latin typeface="Tenor Sans"/>
                <a:ea typeface="Tenor Sans"/>
                <a:cs typeface="Tenor Sans"/>
                <a:sym typeface="Tenor Sans"/>
              </a:rPr>
              <a:t>Provide score tracking, performance history and pdf print .</a:t>
            </a:r>
          </a:p>
          <a:p>
            <a:pPr marL="566211" lvl="1" indent="-283106" algn="l">
              <a:lnSpc>
                <a:spcPts val="6556"/>
              </a:lnSpc>
              <a:buFont typeface="Arial"/>
              <a:buChar char="•"/>
            </a:pPr>
            <a:r>
              <a:rPr lang="en-US" sz="2622" spc="78">
                <a:solidFill>
                  <a:srgbClr val="524034"/>
                </a:solidFill>
                <a:latin typeface="Tenor Sans"/>
                <a:ea typeface="Tenor Sans"/>
                <a:cs typeface="Tenor Sans"/>
                <a:sym typeface="Tenor Sans"/>
              </a:rPr>
              <a:t>Secure user authentication and role-based access control as admin, or user.</a:t>
            </a:r>
          </a:p>
          <a:p>
            <a:pPr algn="l">
              <a:lnSpc>
                <a:spcPts val="6306"/>
              </a:lnSpc>
            </a:pPr>
            <a:endParaRPr lang="en-US" sz="2622" spc="78">
              <a:solidFill>
                <a:srgbClr val="524034"/>
              </a:solidFill>
              <a:latin typeface="Tenor Sans"/>
              <a:ea typeface="Tenor Sans"/>
              <a:cs typeface="Tenor Sans"/>
              <a:sym typeface="Tenor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AA49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4065183">
            <a:off x="7719308" y="3435778"/>
            <a:ext cx="3533027" cy="0"/>
          </a:xfrm>
          <a:prstGeom prst="line">
            <a:avLst/>
          </a:prstGeom>
          <a:ln w="476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flipH="1">
            <a:off x="-63729" y="0"/>
            <a:ext cx="7693824" cy="7664972"/>
          </a:xfrm>
          <a:custGeom>
            <a:avLst/>
            <a:gdLst/>
            <a:ahLst/>
            <a:cxnLst/>
            <a:rect l="l" t="t" r="r" b="b"/>
            <a:pathLst>
              <a:path w="7693824" h="7664972">
                <a:moveTo>
                  <a:pt x="7693823" y="0"/>
                </a:moveTo>
                <a:lnTo>
                  <a:pt x="0" y="0"/>
                </a:lnTo>
                <a:lnTo>
                  <a:pt x="0" y="7664972"/>
                </a:lnTo>
                <a:lnTo>
                  <a:pt x="7693823" y="7664972"/>
                </a:lnTo>
                <a:lnTo>
                  <a:pt x="7693823" y="0"/>
                </a:lnTo>
                <a:close/>
              </a:path>
            </a:pathLst>
          </a:custGeom>
          <a:blipFill>
            <a:blip r:embed="rId2">
              <a:alphaModFix amt="65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AutoShape 4"/>
          <p:cNvSpPr/>
          <p:nvPr/>
        </p:nvSpPr>
        <p:spPr>
          <a:xfrm rot="-372092">
            <a:off x="2612376" y="5450967"/>
            <a:ext cx="6220273" cy="0"/>
          </a:xfrm>
          <a:prstGeom prst="line">
            <a:avLst/>
          </a:prstGeom>
          <a:ln w="476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2462566" y="5650487"/>
            <a:ext cx="330875" cy="330875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8649011" y="4961512"/>
            <a:ext cx="330875" cy="330875"/>
            <a:chOff x="0" y="0"/>
            <a:chExt cx="6350000" cy="63500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0003726" y="1659137"/>
            <a:ext cx="330875" cy="330875"/>
            <a:chOff x="0" y="0"/>
            <a:chExt cx="6350000" cy="63500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967483" y="1485324"/>
            <a:ext cx="6702371" cy="2114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99"/>
              </a:lnSpc>
            </a:pPr>
            <a:r>
              <a:rPr lang="en-US" sz="6999" i="1">
                <a:solidFill>
                  <a:srgbClr val="FFFFFF"/>
                </a:solidFill>
                <a:latin typeface="Playfair Display Italics"/>
                <a:ea typeface="Playfair Display Italics"/>
                <a:cs typeface="Playfair Display Italics"/>
                <a:sym typeface="Playfair Display Italics"/>
              </a:rPr>
              <a:t>Technologies Used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967483" y="6593462"/>
            <a:ext cx="6567178" cy="476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 spc="90">
                <a:solidFill>
                  <a:srgbClr val="FFFFFF"/>
                </a:solidFill>
                <a:latin typeface="Tenor Sans"/>
                <a:ea typeface="Tenor Sans"/>
                <a:cs typeface="Tenor Sans"/>
                <a:sym typeface="Tenor Sans"/>
              </a:rPr>
              <a:t>BACKEND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154621" y="4518782"/>
            <a:ext cx="5386078" cy="476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 spc="90">
                <a:solidFill>
                  <a:srgbClr val="FFFFFF"/>
                </a:solidFill>
                <a:latin typeface="Tenor Sans"/>
                <a:ea typeface="Tenor Sans"/>
                <a:cs typeface="Tenor Sans"/>
                <a:sym typeface="Tenor Sans"/>
              </a:rPr>
              <a:t>FRONTEND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930247" y="1833587"/>
            <a:ext cx="5484403" cy="476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 spc="90">
                <a:solidFill>
                  <a:srgbClr val="FFFFFF"/>
                </a:solidFill>
                <a:latin typeface="Tenor Sans"/>
                <a:ea typeface="Tenor Sans"/>
                <a:cs typeface="Tenor Sans"/>
                <a:sym typeface="Tenor Sans"/>
              </a:rPr>
              <a:t>DATABASE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967483" y="7283424"/>
            <a:ext cx="6567178" cy="428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 spc="81">
                <a:solidFill>
                  <a:srgbClr val="FFFFFF"/>
                </a:solidFill>
                <a:latin typeface="Tenor Sans"/>
                <a:ea typeface="Tenor Sans"/>
                <a:cs typeface="Tenor Sans"/>
                <a:sym typeface="Tenor Sans"/>
              </a:rPr>
              <a:t>PHP 8.0, Laravel 9.0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154621" y="5208743"/>
            <a:ext cx="8133379" cy="428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 spc="81">
                <a:solidFill>
                  <a:srgbClr val="FFFFFF"/>
                </a:solidFill>
                <a:latin typeface="Tenor Sans"/>
                <a:ea typeface="Tenor Sans"/>
                <a:cs typeface="Tenor Sans"/>
                <a:sym typeface="Tenor Sans"/>
              </a:rPr>
              <a:t>HTML5, CSS3, JavaScript, Bootstrap5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930247" y="2523549"/>
            <a:ext cx="6262378" cy="428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 spc="81">
                <a:solidFill>
                  <a:srgbClr val="FFFFFF"/>
                </a:solidFill>
                <a:latin typeface="Tenor Sans"/>
                <a:ea typeface="Tenor Sans"/>
                <a:cs typeface="Tenor Sans"/>
                <a:sym typeface="Tenor Sans"/>
              </a:rPr>
              <a:t>MySQL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7105270" y="6593462"/>
            <a:ext cx="5386078" cy="476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 spc="90">
                <a:solidFill>
                  <a:srgbClr val="FFFFFF"/>
                </a:solidFill>
                <a:latin typeface="Tenor Sans"/>
                <a:ea typeface="Tenor Sans"/>
                <a:cs typeface="Tenor Sans"/>
                <a:sym typeface="Tenor Sans"/>
              </a:rPr>
              <a:t>AUTHENTICATION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7105270" y="7283424"/>
            <a:ext cx="6567178" cy="428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 spc="81">
                <a:solidFill>
                  <a:srgbClr val="FFFFFF"/>
                </a:solidFill>
                <a:latin typeface="Tenor Sans"/>
                <a:ea typeface="Tenor Sans"/>
                <a:cs typeface="Tenor Sans"/>
                <a:sym typeface="Tenor Sans"/>
              </a:rPr>
              <a:t>Laravel Breeze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AA49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686800" y="4196404"/>
            <a:ext cx="9334247" cy="6090596"/>
          </a:xfrm>
          <a:custGeom>
            <a:avLst/>
            <a:gdLst/>
            <a:ahLst/>
            <a:cxnLst/>
            <a:rect l="l" t="t" r="r" b="b"/>
            <a:pathLst>
              <a:path w="9334247" h="6090596">
                <a:moveTo>
                  <a:pt x="0" y="0"/>
                </a:moveTo>
                <a:lnTo>
                  <a:pt x="9334247" y="0"/>
                </a:lnTo>
                <a:lnTo>
                  <a:pt x="9334247" y="6090596"/>
                </a:lnTo>
                <a:lnTo>
                  <a:pt x="0" y="60905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0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0" y="0"/>
            <a:ext cx="11559272" cy="10286906"/>
            <a:chOff x="0" y="0"/>
            <a:chExt cx="6349238" cy="5650357"/>
          </a:xfrm>
        </p:grpSpPr>
        <p:sp>
          <p:nvSpPr>
            <p:cNvPr id="4" name="Freeform 4"/>
            <p:cNvSpPr/>
            <p:nvPr/>
          </p:nvSpPr>
          <p:spPr>
            <a:xfrm>
              <a:off x="-1220470" y="-200914"/>
              <a:ext cx="7579741" cy="5919724"/>
            </a:xfrm>
            <a:custGeom>
              <a:avLst/>
              <a:gdLst/>
              <a:ahLst/>
              <a:cxnLst/>
              <a:rect l="l" t="t" r="r" b="b"/>
              <a:pathLst>
                <a:path w="7579741" h="5919724">
                  <a:moveTo>
                    <a:pt x="7563231" y="542290"/>
                  </a:moveTo>
                  <a:cubicBezTo>
                    <a:pt x="7547864" y="557530"/>
                    <a:pt x="7490206" y="686562"/>
                    <a:pt x="7507224" y="715264"/>
                  </a:cubicBezTo>
                  <a:cubicBezTo>
                    <a:pt x="7525639" y="709803"/>
                    <a:pt x="7436739" y="790321"/>
                    <a:pt x="7482586" y="888111"/>
                  </a:cubicBezTo>
                  <a:cubicBezTo>
                    <a:pt x="7469505" y="906018"/>
                    <a:pt x="7553833" y="924179"/>
                    <a:pt x="7546848" y="962025"/>
                  </a:cubicBezTo>
                  <a:cubicBezTo>
                    <a:pt x="7534529" y="981202"/>
                    <a:pt x="7489825" y="974979"/>
                    <a:pt x="7525639" y="1001014"/>
                  </a:cubicBezTo>
                  <a:cubicBezTo>
                    <a:pt x="7533132" y="1085469"/>
                    <a:pt x="7579233" y="1117346"/>
                    <a:pt x="7428357" y="1351280"/>
                  </a:cubicBezTo>
                  <a:cubicBezTo>
                    <a:pt x="7398639" y="1347343"/>
                    <a:pt x="7317740" y="1604645"/>
                    <a:pt x="7205979" y="1797050"/>
                  </a:cubicBezTo>
                  <a:cubicBezTo>
                    <a:pt x="7222108" y="1833372"/>
                    <a:pt x="7240015" y="1850009"/>
                    <a:pt x="7202296" y="1916684"/>
                  </a:cubicBezTo>
                  <a:cubicBezTo>
                    <a:pt x="7208900" y="1933448"/>
                    <a:pt x="7273035" y="1963420"/>
                    <a:pt x="7239634" y="2007743"/>
                  </a:cubicBezTo>
                  <a:cubicBezTo>
                    <a:pt x="7204201" y="2091436"/>
                    <a:pt x="7205852" y="2286381"/>
                    <a:pt x="7250048" y="2317750"/>
                  </a:cubicBezTo>
                  <a:cubicBezTo>
                    <a:pt x="7275576" y="2308987"/>
                    <a:pt x="7186167" y="2474976"/>
                    <a:pt x="7233031" y="2483866"/>
                  </a:cubicBezTo>
                  <a:cubicBezTo>
                    <a:pt x="7217790" y="2541143"/>
                    <a:pt x="7278496" y="2574417"/>
                    <a:pt x="7147940" y="2695575"/>
                  </a:cubicBezTo>
                  <a:cubicBezTo>
                    <a:pt x="7045959" y="2756535"/>
                    <a:pt x="7168641" y="2805176"/>
                    <a:pt x="7069073" y="2892044"/>
                  </a:cubicBezTo>
                  <a:cubicBezTo>
                    <a:pt x="7109587" y="2925826"/>
                    <a:pt x="7008621" y="2948432"/>
                    <a:pt x="7081139" y="3107690"/>
                  </a:cubicBezTo>
                  <a:cubicBezTo>
                    <a:pt x="7090664" y="3117088"/>
                    <a:pt x="7034657" y="3165983"/>
                    <a:pt x="7017766" y="3207639"/>
                  </a:cubicBezTo>
                  <a:cubicBezTo>
                    <a:pt x="7063232" y="3257296"/>
                    <a:pt x="7012940" y="3253994"/>
                    <a:pt x="6997446" y="3340354"/>
                  </a:cubicBezTo>
                  <a:cubicBezTo>
                    <a:pt x="6914515" y="3405251"/>
                    <a:pt x="6917309" y="3435350"/>
                    <a:pt x="6838696" y="3533013"/>
                  </a:cubicBezTo>
                  <a:cubicBezTo>
                    <a:pt x="6861556" y="3525774"/>
                    <a:pt x="6889496" y="3574161"/>
                    <a:pt x="6822313" y="3687572"/>
                  </a:cubicBezTo>
                  <a:cubicBezTo>
                    <a:pt x="6817867" y="3707257"/>
                    <a:pt x="6727190" y="3726307"/>
                    <a:pt x="6704838" y="3771265"/>
                  </a:cubicBezTo>
                  <a:cubicBezTo>
                    <a:pt x="6674739" y="3791585"/>
                    <a:pt x="6736079" y="3823716"/>
                    <a:pt x="6667881" y="3824732"/>
                  </a:cubicBezTo>
                  <a:cubicBezTo>
                    <a:pt x="6676516" y="3870960"/>
                    <a:pt x="6621398" y="3859911"/>
                    <a:pt x="6607683" y="3879977"/>
                  </a:cubicBezTo>
                  <a:cubicBezTo>
                    <a:pt x="6650990" y="3906901"/>
                    <a:pt x="6618478" y="3901313"/>
                    <a:pt x="6653657" y="3916553"/>
                  </a:cubicBezTo>
                  <a:cubicBezTo>
                    <a:pt x="6651371" y="3988689"/>
                    <a:pt x="6546469" y="4092829"/>
                    <a:pt x="6552819" y="4182491"/>
                  </a:cubicBezTo>
                  <a:cubicBezTo>
                    <a:pt x="6516370" y="4270502"/>
                    <a:pt x="6542785" y="4306443"/>
                    <a:pt x="6490208" y="4402836"/>
                  </a:cubicBezTo>
                  <a:cubicBezTo>
                    <a:pt x="6527419" y="4414266"/>
                    <a:pt x="6500748" y="4427982"/>
                    <a:pt x="6457696" y="4505960"/>
                  </a:cubicBezTo>
                  <a:cubicBezTo>
                    <a:pt x="6503289" y="4531741"/>
                    <a:pt x="6486271" y="4590542"/>
                    <a:pt x="6438519" y="4659376"/>
                  </a:cubicBezTo>
                  <a:cubicBezTo>
                    <a:pt x="6519417" y="4706620"/>
                    <a:pt x="6472682" y="4854575"/>
                    <a:pt x="6428232" y="4913630"/>
                  </a:cubicBezTo>
                  <a:cubicBezTo>
                    <a:pt x="6441440" y="4962525"/>
                    <a:pt x="6419596" y="5014341"/>
                    <a:pt x="6364732" y="5057902"/>
                  </a:cubicBezTo>
                  <a:cubicBezTo>
                    <a:pt x="6326251" y="5158740"/>
                    <a:pt x="6311772" y="5242179"/>
                    <a:pt x="6153531" y="5344667"/>
                  </a:cubicBezTo>
                  <a:cubicBezTo>
                    <a:pt x="6108953" y="5423534"/>
                    <a:pt x="6112764" y="5474842"/>
                    <a:pt x="6025007" y="5580126"/>
                  </a:cubicBezTo>
                  <a:cubicBezTo>
                    <a:pt x="5990082" y="5617336"/>
                    <a:pt x="5948298" y="5575808"/>
                    <a:pt x="5956046" y="5642229"/>
                  </a:cubicBezTo>
                  <a:cubicBezTo>
                    <a:pt x="5906770" y="5660898"/>
                    <a:pt x="5970270" y="5719572"/>
                    <a:pt x="5856605" y="5769483"/>
                  </a:cubicBezTo>
                  <a:cubicBezTo>
                    <a:pt x="5875401" y="5829681"/>
                    <a:pt x="5926582" y="5859272"/>
                    <a:pt x="5715762" y="5839333"/>
                  </a:cubicBezTo>
                  <a:cubicBezTo>
                    <a:pt x="4322445" y="5836539"/>
                    <a:pt x="2963291" y="5847588"/>
                    <a:pt x="1505204" y="5835142"/>
                  </a:cubicBezTo>
                  <a:cubicBezTo>
                    <a:pt x="1422400" y="5827522"/>
                    <a:pt x="1221740" y="5919724"/>
                    <a:pt x="1265555" y="5732399"/>
                  </a:cubicBezTo>
                  <a:cubicBezTo>
                    <a:pt x="1276477" y="4087495"/>
                    <a:pt x="1248029" y="2400427"/>
                    <a:pt x="1253236" y="760476"/>
                  </a:cubicBezTo>
                  <a:cubicBezTo>
                    <a:pt x="1408430" y="0"/>
                    <a:pt x="0" y="249174"/>
                    <a:pt x="6352667" y="210693"/>
                  </a:cubicBezTo>
                  <a:cubicBezTo>
                    <a:pt x="6709537" y="218821"/>
                    <a:pt x="7224776" y="185928"/>
                    <a:pt x="7545070" y="221488"/>
                  </a:cubicBezTo>
                  <a:cubicBezTo>
                    <a:pt x="7579741" y="234569"/>
                    <a:pt x="7569835" y="514604"/>
                    <a:pt x="7563231" y="542290"/>
                  </a:cubicBezTo>
                  <a:close/>
                </a:path>
              </a:pathLst>
            </a:custGeom>
            <a:blipFill>
              <a:blip r:embed="rId3"/>
              <a:stretch>
                <a:fillRect t="-5573" b="-5573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1559272" y="2333895"/>
            <a:ext cx="5987717" cy="2114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99"/>
              </a:lnSpc>
            </a:pPr>
            <a:r>
              <a:rPr lang="en-US" sz="6999" i="1">
                <a:solidFill>
                  <a:srgbClr val="FFFFFF"/>
                </a:solidFill>
                <a:latin typeface="Playfair Display Italics"/>
                <a:ea typeface="Playfair Display Italics"/>
                <a:cs typeface="Playfair Display Italics"/>
                <a:sym typeface="Playfair Display Italics"/>
              </a:rPr>
              <a:t>Database Schema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ED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59739" y="746719"/>
            <a:ext cx="12417559" cy="1195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495"/>
              </a:lnSpc>
            </a:pPr>
            <a:r>
              <a:rPr lang="en-US" sz="7913" i="1">
                <a:solidFill>
                  <a:srgbClr val="524034"/>
                </a:solidFill>
                <a:latin typeface="Playfair Display Italics"/>
                <a:ea typeface="Playfair Display Italics"/>
                <a:cs typeface="Playfair Display Italics"/>
                <a:sym typeface="Playfair Display Italics"/>
              </a:rPr>
              <a:t>Features &amp; Functionality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3247867" y="2246049"/>
            <a:ext cx="13890409" cy="7962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08977" lvl="1" indent="-504489" algn="l">
              <a:lnSpc>
                <a:spcPts val="5608"/>
              </a:lnSpc>
              <a:buAutoNum type="arabicPeriod"/>
            </a:pPr>
            <a:r>
              <a:rPr lang="en-US" sz="4673" spc="140">
                <a:solidFill>
                  <a:srgbClr val="524034"/>
                </a:solidFill>
                <a:latin typeface="Tenor Sans"/>
                <a:ea typeface="Tenor Sans"/>
                <a:cs typeface="Tenor Sans"/>
                <a:sym typeface="Tenor Sans"/>
              </a:rPr>
              <a:t>User Management:</a:t>
            </a:r>
          </a:p>
          <a:p>
            <a:pPr marL="1845239" lvl="2" indent="-615080" algn="l">
              <a:lnSpc>
                <a:spcPts val="5128"/>
              </a:lnSpc>
              <a:buFont typeface="Arial"/>
              <a:buChar char="⚬"/>
            </a:pPr>
            <a:r>
              <a:rPr lang="en-US" sz="4273" spc="128">
                <a:solidFill>
                  <a:srgbClr val="524034"/>
                </a:solidFill>
                <a:latin typeface="Tenor Sans"/>
                <a:ea typeface="Tenor Sans"/>
                <a:cs typeface="Tenor Sans"/>
                <a:sym typeface="Tenor Sans"/>
              </a:rPr>
              <a:t>Registration</a:t>
            </a:r>
          </a:p>
          <a:p>
            <a:pPr marL="1845239" lvl="2" indent="-615080" algn="l">
              <a:lnSpc>
                <a:spcPts val="5128"/>
              </a:lnSpc>
              <a:buFont typeface="Arial"/>
              <a:buChar char="⚬"/>
            </a:pPr>
            <a:r>
              <a:rPr lang="en-US" sz="4273" spc="128">
                <a:solidFill>
                  <a:srgbClr val="524034"/>
                </a:solidFill>
                <a:latin typeface="Tenor Sans"/>
                <a:ea typeface="Tenor Sans"/>
                <a:cs typeface="Tenor Sans"/>
                <a:sym typeface="Tenor Sans"/>
              </a:rPr>
              <a:t>Authentication,</a:t>
            </a:r>
          </a:p>
          <a:p>
            <a:pPr marL="1845239" lvl="2" indent="-615080" algn="l">
              <a:lnSpc>
                <a:spcPts val="5128"/>
              </a:lnSpc>
              <a:buFont typeface="Arial"/>
              <a:buChar char="⚬"/>
            </a:pPr>
            <a:r>
              <a:rPr lang="en-US" sz="4273" spc="128">
                <a:solidFill>
                  <a:srgbClr val="524034"/>
                </a:solidFill>
                <a:latin typeface="Tenor Sans"/>
                <a:ea typeface="Tenor Sans"/>
                <a:cs typeface="Tenor Sans"/>
                <a:sym typeface="Tenor Sans"/>
              </a:rPr>
              <a:t>Role-Based Access (Admin, User).</a:t>
            </a:r>
          </a:p>
          <a:p>
            <a:pPr marL="1008977" lvl="1" indent="-504489" algn="l">
              <a:lnSpc>
                <a:spcPts val="5608"/>
              </a:lnSpc>
              <a:buAutoNum type="arabicPeriod"/>
            </a:pPr>
            <a:r>
              <a:rPr lang="en-US" sz="4673" spc="140">
                <a:solidFill>
                  <a:srgbClr val="524034"/>
                </a:solidFill>
                <a:latin typeface="Tenor Sans"/>
                <a:ea typeface="Tenor Sans"/>
                <a:cs typeface="Tenor Sans"/>
                <a:sym typeface="Tenor Sans"/>
              </a:rPr>
              <a:t>Admin Dashboard:</a:t>
            </a:r>
          </a:p>
          <a:p>
            <a:pPr marL="1845239" lvl="2" indent="-615080" algn="l">
              <a:lnSpc>
                <a:spcPts val="5128"/>
              </a:lnSpc>
              <a:buFont typeface="Arial"/>
              <a:buChar char="⚬"/>
            </a:pPr>
            <a:r>
              <a:rPr lang="en-US" sz="4273" spc="128">
                <a:solidFill>
                  <a:srgbClr val="524034"/>
                </a:solidFill>
                <a:latin typeface="Tenor Sans"/>
                <a:ea typeface="Tenor Sans"/>
                <a:cs typeface="Tenor Sans"/>
                <a:sym typeface="Tenor Sans"/>
              </a:rPr>
              <a:t>Add, delete, edit topics, quizzes, and questions.</a:t>
            </a:r>
          </a:p>
          <a:p>
            <a:pPr marL="1845239" lvl="2" indent="-615080" algn="l">
              <a:lnSpc>
                <a:spcPts val="5128"/>
              </a:lnSpc>
              <a:buFont typeface="Arial"/>
              <a:buChar char="⚬"/>
            </a:pPr>
            <a:r>
              <a:rPr lang="en-US" sz="4273" spc="128">
                <a:solidFill>
                  <a:srgbClr val="524034"/>
                </a:solidFill>
                <a:latin typeface="Tenor Sans"/>
                <a:ea typeface="Tenor Sans"/>
                <a:cs typeface="Tenor Sans"/>
                <a:sym typeface="Tenor Sans"/>
              </a:rPr>
              <a:t>View, search, and manage users.</a:t>
            </a:r>
          </a:p>
          <a:p>
            <a:pPr marL="1845239" lvl="2" indent="-615080" algn="l">
              <a:lnSpc>
                <a:spcPts val="5128"/>
              </a:lnSpc>
              <a:buFont typeface="Arial"/>
              <a:buChar char="⚬"/>
            </a:pPr>
            <a:r>
              <a:rPr lang="en-US" sz="4273" spc="128">
                <a:solidFill>
                  <a:srgbClr val="524034"/>
                </a:solidFill>
                <a:latin typeface="Tenor Sans"/>
                <a:ea typeface="Tenor Sans"/>
                <a:cs typeface="Tenor Sans"/>
                <a:sym typeface="Tenor Sans"/>
              </a:rPr>
              <a:t>View quiz takers for each quiz with their attempt date.</a:t>
            </a:r>
          </a:p>
          <a:p>
            <a:pPr marL="1845239" lvl="2" indent="-615080" algn="l">
              <a:lnSpc>
                <a:spcPts val="5128"/>
              </a:lnSpc>
              <a:buFont typeface="Arial"/>
              <a:buChar char="⚬"/>
            </a:pPr>
            <a:r>
              <a:rPr lang="en-US" sz="4273" spc="128">
                <a:solidFill>
                  <a:srgbClr val="524034"/>
                </a:solidFill>
                <a:latin typeface="Tenor Sans"/>
                <a:ea typeface="Tenor Sans"/>
                <a:cs typeface="Tenor Sans"/>
                <a:sym typeface="Tenor Sans"/>
              </a:rPr>
              <a:t>Reporting: Quiz performance statistics.</a:t>
            </a:r>
          </a:p>
          <a:p>
            <a:pPr algn="l">
              <a:lnSpc>
                <a:spcPts val="5608"/>
              </a:lnSpc>
            </a:pPr>
            <a:endParaRPr lang="en-US" sz="4273" spc="128">
              <a:solidFill>
                <a:srgbClr val="524034"/>
              </a:solidFill>
              <a:latin typeface="Tenor Sans"/>
              <a:ea typeface="Tenor Sans"/>
              <a:cs typeface="Tenor Sans"/>
              <a:sym typeface="Tenor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AA49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9156610" cy="10345431"/>
            <a:chOff x="0" y="0"/>
            <a:chExt cx="5624576" cy="6354826"/>
          </a:xfrm>
        </p:grpSpPr>
        <p:sp>
          <p:nvSpPr>
            <p:cNvPr id="3" name="Freeform 3"/>
            <p:cNvSpPr/>
            <p:nvPr/>
          </p:nvSpPr>
          <p:spPr>
            <a:xfrm>
              <a:off x="-8128" y="-15494"/>
              <a:ext cx="6457061" cy="6428613"/>
            </a:xfrm>
            <a:custGeom>
              <a:avLst/>
              <a:gdLst/>
              <a:ahLst/>
              <a:cxnLst/>
              <a:rect l="l" t="t" r="r" b="b"/>
              <a:pathLst>
                <a:path w="6457061" h="6428613">
                  <a:moveTo>
                    <a:pt x="2030095" y="6351651"/>
                  </a:moveTo>
                  <a:cubicBezTo>
                    <a:pt x="1401318" y="6327775"/>
                    <a:pt x="615188" y="6428613"/>
                    <a:pt x="10922" y="6315202"/>
                  </a:cubicBezTo>
                  <a:cubicBezTo>
                    <a:pt x="29210" y="4220591"/>
                    <a:pt x="0" y="2131441"/>
                    <a:pt x="10414" y="33909"/>
                  </a:cubicBezTo>
                  <a:cubicBezTo>
                    <a:pt x="1531620" y="18923"/>
                    <a:pt x="3200908" y="0"/>
                    <a:pt x="4708779" y="36576"/>
                  </a:cubicBezTo>
                  <a:cubicBezTo>
                    <a:pt x="4705223" y="269748"/>
                    <a:pt x="4863084" y="555752"/>
                    <a:pt x="4998212" y="1024890"/>
                  </a:cubicBezTo>
                  <a:cubicBezTo>
                    <a:pt x="5065649" y="1450340"/>
                    <a:pt x="5018151" y="1983613"/>
                    <a:pt x="5156073" y="2395093"/>
                  </a:cubicBezTo>
                  <a:cubicBezTo>
                    <a:pt x="5119497" y="2433447"/>
                    <a:pt x="5235575" y="2533650"/>
                    <a:pt x="5241671" y="2606294"/>
                  </a:cubicBezTo>
                  <a:cubicBezTo>
                    <a:pt x="5221351" y="2797937"/>
                    <a:pt x="5321808" y="2871978"/>
                    <a:pt x="5347462" y="3146044"/>
                  </a:cubicBezTo>
                  <a:cubicBezTo>
                    <a:pt x="5378577" y="3134360"/>
                    <a:pt x="5333111" y="3297936"/>
                    <a:pt x="5358511" y="3464179"/>
                  </a:cubicBezTo>
                  <a:cubicBezTo>
                    <a:pt x="5366131" y="3580003"/>
                    <a:pt x="5444109" y="3753231"/>
                    <a:pt x="5446395" y="3869563"/>
                  </a:cubicBezTo>
                  <a:cubicBezTo>
                    <a:pt x="5430012" y="4118229"/>
                    <a:pt x="5451221" y="4418330"/>
                    <a:pt x="5427980" y="4713351"/>
                  </a:cubicBezTo>
                  <a:cubicBezTo>
                    <a:pt x="5468239" y="4858131"/>
                    <a:pt x="5548884" y="5101717"/>
                    <a:pt x="5603494" y="5491480"/>
                  </a:cubicBezTo>
                  <a:cubicBezTo>
                    <a:pt x="5603748" y="5699887"/>
                    <a:pt x="5537581" y="5837428"/>
                    <a:pt x="5632196" y="6181598"/>
                  </a:cubicBezTo>
                  <a:cubicBezTo>
                    <a:pt x="5491861" y="6407658"/>
                    <a:pt x="6457061" y="6366510"/>
                    <a:pt x="2030095" y="6351651"/>
                  </a:cubicBezTo>
                  <a:close/>
                </a:path>
              </a:pathLst>
            </a:custGeom>
            <a:blipFill>
              <a:blip r:embed="rId2"/>
              <a:stretch>
                <a:fillRect t="-29457" b="-3307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Freeform 4"/>
          <p:cNvSpPr/>
          <p:nvPr/>
        </p:nvSpPr>
        <p:spPr>
          <a:xfrm rot="706874" flipH="1">
            <a:off x="13913648" y="1113167"/>
            <a:ext cx="5344769" cy="6701904"/>
          </a:xfrm>
          <a:custGeom>
            <a:avLst/>
            <a:gdLst/>
            <a:ahLst/>
            <a:cxnLst/>
            <a:rect l="l" t="t" r="r" b="b"/>
            <a:pathLst>
              <a:path w="5344769" h="6701904">
                <a:moveTo>
                  <a:pt x="5344768" y="0"/>
                </a:moveTo>
                <a:lnTo>
                  <a:pt x="0" y="0"/>
                </a:lnTo>
                <a:lnTo>
                  <a:pt x="0" y="6701904"/>
                </a:lnTo>
                <a:lnTo>
                  <a:pt x="5344768" y="6701904"/>
                </a:lnTo>
                <a:lnTo>
                  <a:pt x="5344768" y="0"/>
                </a:lnTo>
                <a:close/>
              </a:path>
            </a:pathLst>
          </a:custGeom>
          <a:blipFill>
            <a:blip r:embed="rId3">
              <a:alphaModFix amt="72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8749740" y="1736074"/>
            <a:ext cx="8385735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99"/>
              </a:lnSpc>
            </a:pPr>
            <a:r>
              <a:rPr lang="en-US" sz="6999" i="1">
                <a:solidFill>
                  <a:srgbClr val="FFFFFF"/>
                </a:solidFill>
                <a:latin typeface="Playfair Display Italics"/>
                <a:ea typeface="Playfair Display Italics"/>
                <a:cs typeface="Playfair Display Italics"/>
                <a:sym typeface="Playfair Display Italics"/>
              </a:rPr>
              <a:t>Quiz System Features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144000" y="3638806"/>
            <a:ext cx="7991475" cy="6410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5652" lvl="1" indent="-377826" algn="l">
              <a:lnSpc>
                <a:spcPts val="4200"/>
              </a:lnSpc>
              <a:buFont typeface="Arial"/>
              <a:buChar char="•"/>
            </a:pPr>
            <a:r>
              <a:rPr lang="en-US" sz="3500" spc="105">
                <a:solidFill>
                  <a:srgbClr val="FFFFFF"/>
                </a:solidFill>
                <a:latin typeface="Tenor Sans"/>
                <a:ea typeface="Tenor Sans"/>
                <a:cs typeface="Tenor Sans"/>
                <a:sym typeface="Tenor Sans"/>
              </a:rPr>
              <a:t>Quiz Creation: Titles, descriptions, topics, time limits, type of attempts.</a:t>
            </a:r>
          </a:p>
          <a:p>
            <a:pPr algn="l">
              <a:lnSpc>
                <a:spcPts val="4200"/>
              </a:lnSpc>
            </a:pPr>
            <a:endParaRPr lang="en-US" sz="3500" spc="105">
              <a:solidFill>
                <a:srgbClr val="FFFFFF"/>
              </a:solidFill>
              <a:latin typeface="Tenor Sans"/>
              <a:ea typeface="Tenor Sans"/>
              <a:cs typeface="Tenor Sans"/>
              <a:sym typeface="Tenor Sans"/>
            </a:endParaRPr>
          </a:p>
          <a:p>
            <a:pPr marL="755652" lvl="1" indent="-377826" algn="l">
              <a:lnSpc>
                <a:spcPts val="4200"/>
              </a:lnSpc>
              <a:buFont typeface="Arial"/>
              <a:buChar char="•"/>
            </a:pPr>
            <a:r>
              <a:rPr lang="en-US" sz="3500" spc="105">
                <a:solidFill>
                  <a:srgbClr val="FFFFFF"/>
                </a:solidFill>
                <a:latin typeface="Tenor Sans"/>
                <a:ea typeface="Tenor Sans"/>
                <a:cs typeface="Tenor Sans"/>
                <a:sym typeface="Tenor Sans"/>
              </a:rPr>
              <a:t>Quiz Display: Timed quizzes, multiple-choice and true/false options.</a:t>
            </a:r>
          </a:p>
          <a:p>
            <a:pPr algn="l">
              <a:lnSpc>
                <a:spcPts val="4200"/>
              </a:lnSpc>
            </a:pPr>
            <a:endParaRPr lang="en-US" sz="3500" spc="105">
              <a:solidFill>
                <a:srgbClr val="FFFFFF"/>
              </a:solidFill>
              <a:latin typeface="Tenor Sans"/>
              <a:ea typeface="Tenor Sans"/>
              <a:cs typeface="Tenor Sans"/>
              <a:sym typeface="Tenor Sans"/>
            </a:endParaRPr>
          </a:p>
          <a:p>
            <a:pPr marL="755652" lvl="1" indent="-377826" algn="l">
              <a:lnSpc>
                <a:spcPts val="4200"/>
              </a:lnSpc>
              <a:buFont typeface="Arial"/>
              <a:buChar char="•"/>
            </a:pPr>
            <a:r>
              <a:rPr lang="en-US" sz="3500" spc="105">
                <a:solidFill>
                  <a:srgbClr val="FFFFFF"/>
                </a:solidFill>
                <a:latin typeface="Tenor Sans"/>
                <a:ea typeface="Tenor Sans"/>
                <a:cs typeface="Tenor Sans"/>
                <a:sym typeface="Tenor Sans"/>
              </a:rPr>
              <a:t>Scoring System: Real-time feedback on user performance.</a:t>
            </a:r>
          </a:p>
          <a:p>
            <a:pPr algn="l">
              <a:lnSpc>
                <a:spcPts val="4200"/>
              </a:lnSpc>
            </a:pPr>
            <a:endParaRPr lang="en-US" sz="3500" spc="105">
              <a:solidFill>
                <a:srgbClr val="FFFFFF"/>
              </a:solidFill>
              <a:latin typeface="Tenor Sans"/>
              <a:ea typeface="Tenor Sans"/>
              <a:cs typeface="Tenor Sans"/>
              <a:sym typeface="Tenor Sans"/>
            </a:endParaRPr>
          </a:p>
          <a:p>
            <a:pPr algn="l">
              <a:lnSpc>
                <a:spcPts val="4200"/>
              </a:lnSpc>
            </a:pPr>
            <a:endParaRPr lang="en-US" sz="3500" spc="105">
              <a:solidFill>
                <a:srgbClr val="FFFFFF"/>
              </a:solidFill>
              <a:latin typeface="Tenor Sans"/>
              <a:ea typeface="Tenor Sans"/>
              <a:cs typeface="Tenor Sans"/>
              <a:sym typeface="Tenor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441</Words>
  <Application>Microsoft Office PowerPoint</Application>
  <PresentationFormat>Custom</PresentationFormat>
  <Paragraphs>116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Arial</vt:lpstr>
      <vt:lpstr>Playfair Display Italics</vt:lpstr>
      <vt:lpstr>Calibri</vt:lpstr>
      <vt:lpstr>Playfair Display Bold</vt:lpstr>
      <vt:lpstr>Tenor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Green Aesthetic Elegant Creative Portfolio Presentation</dc:title>
  <cp:lastModifiedBy>منه الله نبيل على عبدالغفار هيبه</cp:lastModifiedBy>
  <cp:revision>2</cp:revision>
  <dcterms:created xsi:type="dcterms:W3CDTF">2006-08-16T00:00:00Z</dcterms:created>
  <dcterms:modified xsi:type="dcterms:W3CDTF">2024-10-19T19:17:45Z</dcterms:modified>
  <dc:identifier>DAGTxBof_C0</dc:identifier>
</cp:coreProperties>
</file>